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C3F416CD-67A3-4CF0-A210-F6AF31AC147F}" type="datetimeFigureOut">
              <a:rPr lang="en-US" smtClean="0"/>
              <a:pPr/>
              <a:t>3/9/2011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 algn="r" eaLnBrk="1" latinLnBrk="0" hangingPunct="1"/>
            <a:fld id="{96652B35-718D-4E28-AFEB-B694A3B357E8}" type="slidenum">
              <a:rPr kumimoji="0" lang="en-US" smtClean="0"/>
              <a:pPr algn="r" eaLnBrk="1" latinLnBrk="0" hangingPunct="1"/>
              <a:t>‹#›</a:t>
            </a:fld>
            <a:endParaRPr kumimoji="0" lang="en-US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16CD-67A3-4CF0-A210-F6AF31AC147F}" type="datetimeFigureOut">
              <a:rPr lang="en-US" smtClean="0"/>
              <a:pPr/>
              <a:t>3/9/2011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16CD-67A3-4CF0-A210-F6AF31AC147F}" type="datetimeFigureOut">
              <a:rPr lang="en-US" smtClean="0"/>
              <a:pPr/>
              <a:t>3/9/2011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16CD-67A3-4CF0-A210-F6AF31AC147F}" type="datetimeFigureOut">
              <a:rPr lang="en-US" smtClean="0"/>
              <a:pPr/>
              <a:t>3/9/2011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16CD-67A3-4CF0-A210-F6AF31AC147F}" type="datetimeFigureOut">
              <a:rPr lang="en-US" smtClean="0"/>
              <a:pPr/>
              <a:t>3/9/2011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16CD-67A3-4CF0-A210-F6AF31AC147F}" type="datetimeFigureOut">
              <a:rPr lang="en-US" smtClean="0"/>
              <a:pPr/>
              <a:t>3/9/2011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algn="l" eaLnBrk="1" latinLnBrk="0" hangingPunct="1"/>
            <a:fld id="{C3F416CD-67A3-4CF0-A210-F6AF31AC147F}" type="datetimeFigureOut">
              <a:rPr lang="en-US" smtClean="0"/>
              <a:pPr algn="l" eaLnBrk="1" latinLnBrk="0" hangingPunct="1"/>
              <a:t>3/9/2011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algn="r" eaLnBrk="1" latinLnBrk="0" hangingPunct="1"/>
            <a:fld id="{96652B35-718D-4E28-AFEB-B694A3B357E8}" type="slidenum">
              <a:rPr kumimoji="0" lang="en-US" smtClean="0"/>
              <a:pPr algn="r" eaLnBrk="1" latinLnBrk="0" hangingPunct="1"/>
              <a:t>‹#›</a:t>
            </a:fld>
            <a:endParaRPr kumimoji="0"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C3F416CD-67A3-4CF0-A210-F6AF31AC147F}" type="datetimeFigureOut">
              <a:rPr lang="en-US" smtClean="0"/>
              <a:pPr/>
              <a:t>3/9/2011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96652B35-718D-4E28-AFEB-B694A3B357E8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16CD-67A3-4CF0-A210-F6AF31AC147F}" type="datetimeFigureOut">
              <a:rPr lang="en-US" smtClean="0"/>
              <a:pPr/>
              <a:t>3/9/2011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16CD-67A3-4CF0-A210-F6AF31AC147F}" type="datetimeFigureOut">
              <a:rPr lang="en-US" smtClean="0"/>
              <a:pPr/>
              <a:t>3/9/2011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16CD-67A3-4CF0-A210-F6AF31AC147F}" type="datetimeFigureOut">
              <a:rPr lang="en-US" smtClean="0"/>
              <a:pPr/>
              <a:t>3/9/2011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 algn="l" eaLnBrk="1" latinLnBrk="0" hangingPunct="1"/>
            <a:fld id="{C3F416CD-67A3-4CF0-A210-F6AF31AC147F}" type="datetimeFigureOut">
              <a:rPr lang="en-US" smtClean="0"/>
              <a:pPr algn="l" eaLnBrk="1" latinLnBrk="0" hangingPunct="1"/>
              <a:t>3/9/2011</a:t>
            </a:fld>
            <a:endParaRPr lang="en-US" sz="800" dirty="0">
              <a:solidFill>
                <a:schemeClr val="accent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 algn="r" eaLnBrk="1" latinLnBrk="0" hangingPunct="1"/>
            <a:endParaRPr kumimoji="0" lang="en-US" sz="800" dirty="0">
              <a:solidFill>
                <a:schemeClr val="accent2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pPr algn="r" eaLnBrk="1" latinLnBrk="0" hangingPunct="1"/>
            <a:fld id="{96652B35-718D-4E28-AFEB-B694A3B357E8}" type="slidenum">
              <a:rPr kumimoji="0" lang="en-US" smtClean="0"/>
              <a:pPr algn="r" eaLnBrk="1" latinLnBrk="0" hangingPunct="1"/>
              <a:t>‹#›</a:t>
            </a:fld>
            <a:endParaRPr kumimoji="0" lang="en-US" sz="1800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Degrees of a Monomial</a:t>
            </a:r>
            <a:br>
              <a:rPr lang="en-CA" dirty="0" smtClean="0"/>
            </a:b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CA" dirty="0" smtClean="0"/>
              <a:t>Degree of a monomial:</a:t>
            </a:r>
            <a:br>
              <a:rPr lang="en-CA" dirty="0" smtClean="0"/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714488"/>
            <a:ext cx="8229600" cy="3500462"/>
          </a:xfrm>
        </p:spPr>
        <p:txBody>
          <a:bodyPr/>
          <a:lstStyle/>
          <a:p>
            <a:pPr>
              <a:buNone/>
            </a:pPr>
            <a:r>
              <a:rPr lang="en-CA" sz="2400" dirty="0" smtClean="0">
                <a:latin typeface="+mj-lt"/>
              </a:rPr>
              <a:t>Degree is the exponent that corresponds to the variable.</a:t>
            </a:r>
          </a:p>
          <a:p>
            <a:pPr>
              <a:buNone/>
            </a:pPr>
            <a:endParaRPr lang="en-CA" sz="2400" dirty="0" smtClean="0">
              <a:latin typeface="+mj-lt"/>
            </a:endParaRPr>
          </a:p>
          <a:p>
            <a:pPr>
              <a:buNone/>
            </a:pPr>
            <a:r>
              <a:rPr lang="en-CA" sz="2400" dirty="0" smtClean="0">
                <a:solidFill>
                  <a:srgbClr val="00B050"/>
                </a:solidFill>
                <a:latin typeface="+mj-lt"/>
              </a:rPr>
              <a:t>Examples:</a:t>
            </a:r>
          </a:p>
          <a:p>
            <a:pPr>
              <a:buNone/>
            </a:pPr>
            <a:r>
              <a:rPr lang="en-CA" sz="2400" dirty="0" smtClean="0">
                <a:latin typeface="+mj-lt"/>
              </a:rPr>
              <a:t> 32d</a:t>
            </a:r>
            <a:endParaRPr lang="en-CA" sz="2400" dirty="0" smtClean="0">
              <a:solidFill>
                <a:srgbClr val="FF0000"/>
              </a:solidFill>
              <a:latin typeface="+mj-lt"/>
            </a:endParaRPr>
          </a:p>
          <a:p>
            <a:pPr>
              <a:buNone/>
            </a:pPr>
            <a:r>
              <a:rPr lang="en-CA" sz="2400" dirty="0" smtClean="0">
                <a:latin typeface="+mj-lt"/>
              </a:rPr>
              <a:t> -2x</a:t>
            </a:r>
            <a:r>
              <a:rPr lang="en-CA" sz="2400" baseline="30000" dirty="0" smtClean="0">
                <a:latin typeface="+mj-lt"/>
              </a:rPr>
              <a:t>4</a:t>
            </a:r>
            <a:endParaRPr lang="en-CA" sz="2400" dirty="0" smtClean="0">
              <a:solidFill>
                <a:srgbClr val="FF0000"/>
              </a:solidFill>
              <a:latin typeface="+mj-lt"/>
            </a:endParaRPr>
          </a:p>
          <a:p>
            <a:pPr>
              <a:buNone/>
            </a:pPr>
            <a:r>
              <a:rPr lang="en-CA" sz="2400" dirty="0" smtClean="0">
                <a:latin typeface="+mj-lt"/>
              </a:rPr>
              <a:t> 16x</a:t>
            </a:r>
            <a:r>
              <a:rPr lang="en-CA" sz="2400" baseline="30000" dirty="0" smtClean="0">
                <a:latin typeface="+mj-lt"/>
              </a:rPr>
              <a:t>3</a:t>
            </a:r>
            <a:r>
              <a:rPr lang="en-CA" sz="2400" dirty="0" smtClean="0">
                <a:latin typeface="+mj-lt"/>
              </a:rPr>
              <a:t>y</a:t>
            </a:r>
            <a:r>
              <a:rPr lang="en-CA" sz="2400" baseline="30000" dirty="0" smtClean="0">
                <a:latin typeface="+mj-lt"/>
              </a:rPr>
              <a:t>2</a:t>
            </a:r>
            <a:endParaRPr lang="en-CA" sz="2400" dirty="0" smtClean="0">
              <a:latin typeface="+mj-lt"/>
            </a:endParaRPr>
          </a:p>
          <a:p>
            <a:pPr>
              <a:buNone/>
            </a:pPr>
            <a:r>
              <a:rPr lang="en-CA" sz="2400" dirty="0" smtClean="0">
                <a:latin typeface="+mj-lt"/>
              </a:rPr>
              <a:t> 4a</a:t>
            </a:r>
            <a:r>
              <a:rPr lang="en-CA" sz="2400" baseline="30000" dirty="0" smtClean="0">
                <a:latin typeface="+mj-lt"/>
              </a:rPr>
              <a:t>4</a:t>
            </a:r>
            <a:r>
              <a:rPr lang="en-CA" sz="2400" dirty="0" smtClean="0">
                <a:latin typeface="+mj-lt"/>
              </a:rPr>
              <a:t>b</a:t>
            </a:r>
            <a:r>
              <a:rPr lang="en-CA" sz="2400" baseline="30000" dirty="0" smtClean="0">
                <a:latin typeface="+mj-lt"/>
              </a:rPr>
              <a:t>2</a:t>
            </a:r>
            <a:r>
              <a:rPr lang="en-CA" sz="2400" dirty="0" smtClean="0">
                <a:latin typeface="+mj-lt"/>
              </a:rPr>
              <a:t>c</a:t>
            </a:r>
          </a:p>
          <a:p>
            <a:pPr>
              <a:buNone/>
            </a:pPr>
            <a:r>
              <a:rPr lang="en-CA" sz="2400" dirty="0" smtClean="0">
                <a:latin typeface="+mj-lt"/>
              </a:rPr>
              <a:t>   44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928794" y="3000372"/>
            <a:ext cx="671517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 smtClean="0">
                <a:latin typeface="+mj-lt"/>
              </a:rPr>
              <a:t>has a degree of </a:t>
            </a:r>
            <a:r>
              <a:rPr lang="en-CA" sz="2400" dirty="0" smtClean="0">
                <a:solidFill>
                  <a:srgbClr val="FF0000"/>
                </a:solidFill>
                <a:latin typeface="+mj-lt"/>
              </a:rPr>
              <a:t>1</a:t>
            </a:r>
          </a:p>
          <a:p>
            <a:r>
              <a:rPr lang="en-CA" sz="2400" dirty="0" smtClean="0">
                <a:latin typeface="+mj-lt"/>
              </a:rPr>
              <a:t>has a degree of </a:t>
            </a:r>
            <a:r>
              <a:rPr lang="en-CA" sz="2400" dirty="0" smtClean="0">
                <a:solidFill>
                  <a:srgbClr val="FF0000"/>
                </a:solidFill>
                <a:latin typeface="+mj-lt"/>
              </a:rPr>
              <a:t>4</a:t>
            </a:r>
          </a:p>
          <a:p>
            <a:r>
              <a:rPr lang="en-CA" sz="2400" dirty="0" smtClean="0">
                <a:latin typeface="+mj-lt"/>
              </a:rPr>
              <a:t>has a degree of </a:t>
            </a:r>
            <a:r>
              <a:rPr lang="en-CA" sz="2400" dirty="0" smtClean="0">
                <a:solidFill>
                  <a:srgbClr val="FF0000"/>
                </a:solidFill>
                <a:latin typeface="+mj-lt"/>
              </a:rPr>
              <a:t>5</a:t>
            </a:r>
            <a:r>
              <a:rPr lang="en-CA" sz="2400" dirty="0" smtClean="0">
                <a:latin typeface="+mj-lt"/>
              </a:rPr>
              <a:t> (add the exponents 3 + 2)</a:t>
            </a:r>
          </a:p>
          <a:p>
            <a:r>
              <a:rPr lang="en-CA" sz="2400" dirty="0" smtClean="0">
                <a:latin typeface="+mj-lt"/>
              </a:rPr>
              <a:t>has a degree of </a:t>
            </a:r>
            <a:r>
              <a:rPr lang="en-CA" sz="2400" dirty="0" smtClean="0">
                <a:solidFill>
                  <a:srgbClr val="FF0000"/>
                </a:solidFill>
                <a:latin typeface="+mj-lt"/>
              </a:rPr>
              <a:t>7</a:t>
            </a:r>
            <a:r>
              <a:rPr lang="en-CA" sz="2400" dirty="0" smtClean="0">
                <a:latin typeface="+mj-lt"/>
              </a:rPr>
              <a:t> (add 4 + 2 + 1)</a:t>
            </a:r>
          </a:p>
          <a:p>
            <a:r>
              <a:rPr lang="en-CA" sz="2400" dirty="0" smtClean="0">
                <a:latin typeface="+mj-lt"/>
              </a:rPr>
              <a:t>Has a degree of </a:t>
            </a:r>
            <a:r>
              <a:rPr lang="en-CA" sz="2400" dirty="0" smtClean="0">
                <a:solidFill>
                  <a:srgbClr val="FF0000"/>
                </a:solidFill>
                <a:latin typeface="+mj-lt"/>
              </a:rPr>
              <a:t>0</a:t>
            </a:r>
            <a:r>
              <a:rPr lang="en-CA" sz="2400" dirty="0" smtClean="0">
                <a:latin typeface="+mj-lt"/>
              </a:rPr>
              <a:t> (constants do NOT have a degree</a:t>
            </a:r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0" dur="1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3" dur="1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4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6" dur="1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7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9" dur="1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Degree of a Polynomial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49424"/>
            <a:ext cx="8229600" cy="1251014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en-CA" dirty="0" smtClean="0">
                <a:latin typeface="+mj-lt"/>
              </a:rPr>
              <a:t>The degree of a polynomial is equal to the highest degree of </a:t>
            </a:r>
            <a:r>
              <a:rPr lang="en-CA" i="1" dirty="0" smtClean="0">
                <a:latin typeface="+mj-lt"/>
              </a:rPr>
              <a:t>one</a:t>
            </a:r>
            <a:r>
              <a:rPr lang="en-CA" dirty="0" smtClean="0">
                <a:latin typeface="+mj-lt"/>
              </a:rPr>
              <a:t> of its monomials.</a:t>
            </a:r>
          </a:p>
          <a:p>
            <a:pPr>
              <a:buFont typeface="Wingdings" pitchFamily="2" charset="2"/>
              <a:buChar char="ü"/>
            </a:pPr>
            <a:endParaRPr lang="en-CA" dirty="0" smtClean="0">
              <a:latin typeface="+mj-lt"/>
            </a:endParaRPr>
          </a:p>
          <a:p>
            <a:pPr>
              <a:buNone/>
            </a:pPr>
            <a:endParaRPr lang="en-CA" dirty="0" smtClean="0">
              <a:latin typeface="+mj-lt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71472" y="3429000"/>
            <a:ext cx="8229600" cy="1643074"/>
          </a:xfrm>
          <a:prstGeom prst="rect">
            <a:avLst/>
          </a:prstGeom>
        </p:spPr>
        <p:txBody>
          <a:bodyPr vert="horz">
            <a:normAutofit fontScale="85000" lnSpcReduction="20000"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Wingdings" pitchFamily="2" charset="2"/>
              <a:buChar char="ü"/>
              <a:tabLst/>
              <a:defRPr/>
            </a:pPr>
            <a:r>
              <a:rPr kumimoji="0" lang="en-C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Example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tabLst/>
              <a:defRPr/>
            </a:pPr>
            <a:r>
              <a:rPr lang="en-CA" sz="2800" dirty="0" smtClean="0">
                <a:latin typeface="+mj-lt"/>
              </a:rPr>
              <a:t>  </a:t>
            </a:r>
            <a:r>
              <a:rPr lang="en-CA" sz="2800" dirty="0" smtClean="0">
                <a:solidFill>
                  <a:srgbClr val="00B050"/>
                </a:solidFill>
                <a:latin typeface="+mj-lt"/>
              </a:rPr>
              <a:t>3d</a:t>
            </a:r>
            <a:r>
              <a:rPr lang="en-CA" sz="2800" baseline="30000" dirty="0" smtClean="0">
                <a:solidFill>
                  <a:srgbClr val="00B050"/>
                </a:solidFill>
                <a:latin typeface="+mj-lt"/>
              </a:rPr>
              <a:t>4</a:t>
            </a:r>
            <a:r>
              <a:rPr lang="en-CA" sz="2800" dirty="0" smtClean="0">
                <a:solidFill>
                  <a:srgbClr val="00B050"/>
                </a:solidFill>
                <a:latin typeface="+mj-lt"/>
              </a:rPr>
              <a:t>f</a:t>
            </a:r>
            <a:r>
              <a:rPr lang="en-CA" sz="2800" baseline="30000" dirty="0" smtClean="0">
                <a:solidFill>
                  <a:srgbClr val="00B050"/>
                </a:solidFill>
                <a:latin typeface="+mj-lt"/>
              </a:rPr>
              <a:t>2</a:t>
            </a:r>
            <a:r>
              <a:rPr lang="en-CA" sz="2800" dirty="0" smtClean="0">
                <a:latin typeface="+mj-lt"/>
              </a:rPr>
              <a:t>  + </a:t>
            </a:r>
            <a:r>
              <a:rPr lang="en-CA" sz="2800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9e</a:t>
            </a:r>
            <a:r>
              <a:rPr lang="en-CA" sz="2800" baseline="30000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2</a:t>
            </a:r>
            <a:r>
              <a:rPr lang="en-CA" sz="2800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h</a:t>
            </a:r>
            <a:r>
              <a:rPr lang="en-CA" sz="2800" baseline="30000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8</a:t>
            </a:r>
            <a:r>
              <a:rPr lang="en-CA" sz="2800" dirty="0" smtClean="0">
                <a:latin typeface="+mj-lt"/>
              </a:rPr>
              <a:t> – </a:t>
            </a:r>
            <a:r>
              <a:rPr lang="en-CA" sz="2800" dirty="0" smtClean="0">
                <a:solidFill>
                  <a:srgbClr val="00B0F0"/>
                </a:solidFill>
                <a:latin typeface="+mj-lt"/>
              </a:rPr>
              <a:t>13h</a:t>
            </a:r>
            <a:r>
              <a:rPr lang="en-CA" sz="2800" baseline="30000" dirty="0" smtClean="0">
                <a:solidFill>
                  <a:srgbClr val="00B0F0"/>
                </a:solidFill>
                <a:latin typeface="+mj-lt"/>
              </a:rPr>
              <a:t>7</a:t>
            </a:r>
            <a:r>
              <a:rPr lang="en-CA" sz="2800" dirty="0" smtClean="0">
                <a:solidFill>
                  <a:srgbClr val="00B0F0"/>
                </a:solidFill>
                <a:latin typeface="+mj-lt"/>
              </a:rPr>
              <a:t>j</a:t>
            </a:r>
            <a:r>
              <a:rPr lang="en-CA" sz="2800" baseline="30000" dirty="0" smtClean="0">
                <a:solidFill>
                  <a:srgbClr val="00B0F0"/>
                </a:solidFill>
                <a:latin typeface="+mj-lt"/>
              </a:rPr>
              <a:t>9</a:t>
            </a:r>
            <a:r>
              <a:rPr lang="en-CA" sz="2800" baseline="30000" dirty="0" smtClean="0">
                <a:solidFill>
                  <a:srgbClr val="C00000"/>
                </a:solidFill>
                <a:latin typeface="+mj-lt"/>
              </a:rPr>
              <a:t>        </a:t>
            </a:r>
            <a:r>
              <a:rPr lang="en-CA" sz="2800" dirty="0" smtClean="0">
                <a:latin typeface="+mj-lt"/>
              </a:rPr>
              <a:t>degree  =  </a:t>
            </a:r>
            <a:r>
              <a:rPr lang="en-CA" sz="2800" dirty="0" smtClean="0">
                <a:solidFill>
                  <a:srgbClr val="C00000"/>
                </a:solidFill>
                <a:latin typeface="+mj-lt"/>
              </a:rPr>
              <a:t>16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tabLst/>
              <a:defRPr/>
            </a:pPr>
            <a:r>
              <a:rPr lang="en-CA" sz="2800" dirty="0" smtClean="0">
                <a:solidFill>
                  <a:srgbClr val="C00000"/>
                </a:solidFill>
                <a:latin typeface="+mj-lt"/>
              </a:rPr>
              <a:t>  </a:t>
            </a:r>
            <a:r>
              <a:rPr lang="en-CA" sz="1600" dirty="0" smtClean="0">
                <a:solidFill>
                  <a:srgbClr val="C00000"/>
                </a:solidFill>
                <a:latin typeface="+mj-lt"/>
              </a:rPr>
              <a:t>find degree of each term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tabLst/>
              <a:defRPr/>
            </a:pPr>
            <a:r>
              <a:rPr lang="en-CA" sz="2800" dirty="0" smtClean="0">
                <a:solidFill>
                  <a:srgbClr val="C00000"/>
                </a:solidFill>
                <a:latin typeface="+mj-lt"/>
              </a:rPr>
              <a:t>  </a:t>
            </a:r>
            <a:r>
              <a:rPr lang="en-CA" sz="1600" dirty="0" smtClean="0">
                <a:solidFill>
                  <a:srgbClr val="C00000"/>
                </a:solidFill>
                <a:latin typeface="+mj-lt"/>
              </a:rPr>
              <a:t>(</a:t>
            </a:r>
            <a:r>
              <a:rPr lang="en-CA" sz="1600" dirty="0" smtClean="0">
                <a:solidFill>
                  <a:srgbClr val="00B050"/>
                </a:solidFill>
                <a:latin typeface="+mj-lt"/>
              </a:rPr>
              <a:t>4+2</a:t>
            </a:r>
            <a:r>
              <a:rPr lang="en-CA" sz="1600" dirty="0" smtClean="0">
                <a:solidFill>
                  <a:srgbClr val="C00000"/>
                </a:solidFill>
                <a:latin typeface="+mj-lt"/>
              </a:rPr>
              <a:t>=6)        (</a:t>
            </a:r>
            <a:r>
              <a:rPr lang="en-CA" sz="1600" dirty="0" smtClean="0">
                <a:solidFill>
                  <a:srgbClr val="7030A0"/>
                </a:solidFill>
                <a:latin typeface="+mj-lt"/>
              </a:rPr>
              <a:t>2+8</a:t>
            </a:r>
            <a:r>
              <a:rPr lang="en-CA" sz="1600" dirty="0" smtClean="0">
                <a:solidFill>
                  <a:srgbClr val="C00000"/>
                </a:solidFill>
                <a:latin typeface="+mj-lt"/>
              </a:rPr>
              <a:t>=10)        (</a:t>
            </a:r>
            <a:r>
              <a:rPr lang="en-CA" sz="1600" dirty="0" smtClean="0">
                <a:solidFill>
                  <a:srgbClr val="00B0F0"/>
                </a:solidFill>
                <a:latin typeface="+mj-lt"/>
              </a:rPr>
              <a:t>7+9</a:t>
            </a:r>
            <a:r>
              <a:rPr lang="en-CA" sz="1600" dirty="0" smtClean="0">
                <a:solidFill>
                  <a:srgbClr val="C00000"/>
                </a:solidFill>
                <a:latin typeface="+mj-lt"/>
              </a:rPr>
              <a:t>=16)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tabLst/>
              <a:defRPr/>
            </a:pPr>
            <a:r>
              <a:rPr kumimoji="0" lang="en-CA" sz="2800" b="0" i="0" u="none" strike="noStrike" kern="1200" cap="none" spc="0" normalizeH="0" baseline="3000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     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tabLst/>
              <a:defRPr/>
            </a:pPr>
            <a:endParaRPr kumimoji="0" lang="en-CA" sz="2800" b="0" i="0" u="none" strike="noStrike" kern="1200" cap="none" spc="0" normalizeH="0" baseline="3000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None/>
              <a:tabLst/>
              <a:defRPr/>
            </a:pPr>
            <a:endParaRPr kumimoji="0" lang="en-CA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263</TotalTime>
  <Words>128</Words>
  <Application>Microsoft Office PowerPoint</Application>
  <PresentationFormat>On-screen Show (4:3)</PresentationFormat>
  <Paragraphs>22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Urban</vt:lpstr>
      <vt:lpstr>Degrees of a Monomial </vt:lpstr>
      <vt:lpstr>Degree of a monomial: </vt:lpstr>
      <vt:lpstr>Degree of a Polynomial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Degrees of a Monomial</dc:title>
  <dc:creator>Daphne</dc:creator>
  <cp:lastModifiedBy>Daphne</cp:lastModifiedBy>
  <cp:revision>27</cp:revision>
  <dcterms:created xsi:type="dcterms:W3CDTF">2009-10-13T16:20:31Z</dcterms:created>
  <dcterms:modified xsi:type="dcterms:W3CDTF">2011-03-09T14:18:30Z</dcterms:modified>
</cp:coreProperties>
</file>