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54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0" y="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20B9-4DBD-428D-8C5C-18E72114FEA2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20B9-4DBD-428D-8C5C-18E72114FEA2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20B9-4DBD-428D-8C5C-18E72114FEA2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20B9-4DBD-428D-8C5C-18E72114FEA2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20B9-4DBD-428D-8C5C-18E72114FEA2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20B9-4DBD-428D-8C5C-18E72114FEA2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20B9-4DBD-428D-8C5C-18E72114FEA2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20B9-4DBD-428D-8C5C-18E72114FEA2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20B9-4DBD-428D-8C5C-18E72114FEA2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20B9-4DBD-428D-8C5C-18E72114FEA2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20B9-4DBD-428D-8C5C-18E72114FEA2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5720B9-4DBD-428D-8C5C-18E72114FEA2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tx1"/>
                </a:solidFill>
              </a:rPr>
              <a:t>Factoring Polynomials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535936"/>
          </a:xfrm>
        </p:spPr>
        <p:txBody>
          <a:bodyPr>
            <a:normAutofit/>
          </a:bodyPr>
          <a:lstStyle/>
          <a:p>
            <a:r>
              <a:rPr lang="en-US" sz="5400" dirty="0" smtClean="0"/>
              <a:t>Factoring means to express it as a product</a:t>
            </a:r>
            <a:endParaRPr lang="en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62000" y="609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extrusionClr>
                <a:schemeClr val="tx1"/>
              </a:extrusionClr>
            </a:sp3d>
          </a:bodyPr>
          <a:lstStyle/>
          <a:p>
            <a:r>
              <a:rPr lang="en-US" sz="3600" b="1" spc="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Example:  </a:t>
            </a:r>
            <a:r>
              <a:rPr lang="en-US" sz="3600" b="1" spc="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12a</a:t>
            </a:r>
            <a:r>
              <a:rPr lang="en-US" sz="3600" b="1" spc="6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spc="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 – 8ab</a:t>
            </a:r>
            <a:r>
              <a:rPr lang="en-US" sz="3600" b="1" spc="6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CA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" y="1295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Step 1 -What is the </a:t>
            </a:r>
            <a:r>
              <a:rPr lang="en-CA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GCF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CA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reatest </a:t>
            </a:r>
            <a:r>
              <a:rPr lang="en-CA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ommon </a:t>
            </a:r>
            <a:r>
              <a:rPr lang="en-CA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actor) ?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0" y="1752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GCF = 4 a b</a:t>
            </a:r>
            <a:endParaRPr lang="en-CA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21336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Step</a:t>
            </a:r>
            <a:r>
              <a:rPr lang="en-CA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2 – Divide EACH term by the </a:t>
            </a:r>
            <a:r>
              <a:rPr lang="en-CA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GCF</a:t>
            </a:r>
            <a:endParaRPr lang="en-CA" sz="28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05000" y="2895600"/>
            <a:ext cx="38100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extrusionClr>
                <a:schemeClr val="tx1"/>
              </a:extrusionClr>
            </a:sp3d>
          </a:bodyPr>
          <a:lstStyle/>
          <a:p>
            <a:r>
              <a:rPr lang="en-US" sz="2000" b="1" spc="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spc="6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12a</a:t>
            </a:r>
            <a:r>
              <a:rPr lang="en-US" sz="2000" b="1" spc="600" baseline="300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spc="6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b – 8ab</a:t>
            </a:r>
            <a:r>
              <a:rPr lang="en-US" sz="2000" b="1" spc="600" baseline="300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spc="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b="1" spc="6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latin typeface="Albertus MT Lt" pitchFamily="34" charset="0"/>
                <a:cs typeface="Arial" pitchFamily="34" charset="0"/>
              </a:rPr>
              <a:t>÷</a:t>
            </a:r>
            <a:r>
              <a:rPr lang="en-CA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CA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a b</a:t>
            </a:r>
            <a:r>
              <a:rPr lang="en-US" sz="2000" b="1" spc="6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CA" sz="2000" dirty="0">
              <a:solidFill>
                <a:srgbClr val="FF0000"/>
              </a:solidFill>
            </a:endParaRPr>
          </a:p>
        </p:txBody>
      </p:sp>
      <p:sp>
        <p:nvSpPr>
          <p:cNvPr id="22" name="Curved Up Arrow 21"/>
          <p:cNvSpPr/>
          <p:nvPr/>
        </p:nvSpPr>
        <p:spPr>
          <a:xfrm>
            <a:off x="2514600" y="3276600"/>
            <a:ext cx="2590800" cy="381000"/>
          </a:xfrm>
          <a:prstGeom prst="curvedUp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67000" y="3733801"/>
            <a:ext cx="12192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latin typeface="Arial" pitchFamily="34" charset="0"/>
                <a:cs typeface="Arial" pitchFamily="34" charset="0"/>
              </a:rPr>
              <a:t>( 3a        </a:t>
            </a:r>
            <a:endParaRPr lang="en-CA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CA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urved Up Arrow 23"/>
          <p:cNvSpPr/>
          <p:nvPr/>
        </p:nvSpPr>
        <p:spPr>
          <a:xfrm>
            <a:off x="3886200" y="3200400"/>
            <a:ext cx="1371600" cy="38100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77000" y="28194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</a:t>
            </a:r>
            <a:r>
              <a:rPr lang="en-CA" baseline="30000" dirty="0" smtClean="0"/>
              <a:t>st</a:t>
            </a:r>
            <a:r>
              <a:rPr lang="en-CA" dirty="0" smtClean="0"/>
              <a:t> factor</a:t>
            </a:r>
            <a:endParaRPr lang="en-CA" dirty="0"/>
          </a:p>
        </p:txBody>
      </p:sp>
      <p:sp>
        <p:nvSpPr>
          <p:cNvPr id="31" name="TextBox 30"/>
          <p:cNvSpPr txBox="1"/>
          <p:nvPr/>
        </p:nvSpPr>
        <p:spPr>
          <a:xfrm>
            <a:off x="5105400" y="3733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 2</a:t>
            </a:r>
            <a:r>
              <a:rPr lang="en-CA" baseline="30000" dirty="0" smtClean="0"/>
              <a:t>nd</a:t>
            </a:r>
            <a:r>
              <a:rPr lang="en-CA" dirty="0" smtClean="0"/>
              <a:t>  factor</a:t>
            </a:r>
            <a:endParaRPr lang="en-CA" dirty="0"/>
          </a:p>
        </p:txBody>
      </p:sp>
      <p:sp>
        <p:nvSpPr>
          <p:cNvPr id="32" name="Left Arrow 31"/>
          <p:cNvSpPr/>
          <p:nvPr/>
        </p:nvSpPr>
        <p:spPr>
          <a:xfrm>
            <a:off x="5791200" y="2971800"/>
            <a:ext cx="6096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ight Arrow 32"/>
          <p:cNvSpPr/>
          <p:nvPr/>
        </p:nvSpPr>
        <p:spPr>
          <a:xfrm flipH="1">
            <a:off x="4267200" y="38862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TextBox 34"/>
          <p:cNvSpPr txBox="1"/>
          <p:nvPr/>
        </p:nvSpPr>
        <p:spPr>
          <a:xfrm>
            <a:off x="609600" y="5410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Step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 4 – Write your answer using the 2 factors.</a:t>
            </a:r>
          </a:p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               The factors of 12a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b-8ab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are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(3a – 2b) and (4ab) </a:t>
            </a:r>
            <a:endParaRPr lang="en-CA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33400" y="4419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Step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 3 – Check your answer by multiplying the 2 factors</a:t>
            </a:r>
          </a:p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              does (3a – 2b)(4ab) = 12a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b - 8ab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en-CA" sz="2400" dirty="0"/>
          </a:p>
        </p:txBody>
      </p:sp>
      <p:sp>
        <p:nvSpPr>
          <p:cNvPr id="18" name="Rectangle 17"/>
          <p:cNvSpPr/>
          <p:nvPr/>
        </p:nvSpPr>
        <p:spPr>
          <a:xfrm>
            <a:off x="3352800" y="3810000"/>
            <a:ext cx="9873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 smtClean="0">
                <a:latin typeface="Arial" pitchFamily="34" charset="0"/>
                <a:cs typeface="Arial" pitchFamily="34" charset="0"/>
              </a:rPr>
              <a:t>- 2b)</a:t>
            </a:r>
            <a:endParaRPr lang="en-CA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  <p:bldP spid="21" grpId="0" animBg="1"/>
      <p:bldP spid="22" grpId="0" animBg="1"/>
      <p:bldP spid="23" grpId="0"/>
      <p:bldP spid="24" grpId="0" animBg="1"/>
      <p:bldP spid="27" grpId="0"/>
      <p:bldP spid="31" grpId="0"/>
      <p:bldP spid="32" grpId="0" animBg="1"/>
      <p:bldP spid="33" grpId="0" animBg="1"/>
      <p:bldP spid="35" grpId="0"/>
      <p:bldP spid="3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14400"/>
            <a:ext cx="9144000" cy="58477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Factor  (5x</a:t>
            </a:r>
            <a:r>
              <a:rPr lang="en-US" sz="3200" b="1" spc="3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2</a:t>
            </a:r>
            <a:r>
              <a:rPr lang="en-US" sz="3200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y</a:t>
            </a:r>
            <a:r>
              <a:rPr lang="en-US" sz="3200" b="1" spc="3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2</a:t>
            </a:r>
            <a:r>
              <a:rPr lang="en-US" sz="3200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+15x</a:t>
            </a:r>
            <a:r>
              <a:rPr lang="en-US" sz="3200" b="1" spc="3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3</a:t>
            </a:r>
            <a:r>
              <a:rPr lang="en-US" sz="3200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y</a:t>
            </a:r>
            <a:r>
              <a:rPr lang="en-US" sz="3200" b="1" spc="3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2</a:t>
            </a:r>
            <a:r>
              <a:rPr lang="en-US" sz="3200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-10x</a:t>
            </a:r>
            <a:r>
              <a:rPr lang="en-US" sz="3200" b="1" spc="3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4</a:t>
            </a:r>
            <a:r>
              <a:rPr lang="en-US" sz="3200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y) </a:t>
            </a:r>
            <a:endParaRPr lang="en-US" sz="3200" b="1" spc="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17526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latin typeface="Arial" pitchFamily="34" charset="0"/>
                <a:cs typeface="Arial" pitchFamily="34" charset="0"/>
              </a:rPr>
              <a:t>Step 1 -What is the </a:t>
            </a:r>
            <a:r>
              <a:rPr lang="en-CA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GCF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CA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reatest </a:t>
            </a:r>
            <a:r>
              <a:rPr lang="en-CA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ommon </a:t>
            </a:r>
            <a:r>
              <a:rPr lang="en-CA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actor) ?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19400" y="2057400"/>
            <a:ext cx="1422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GCF = 5x</a:t>
            </a:r>
            <a:r>
              <a:rPr lang="en-CA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en-CA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2438400"/>
            <a:ext cx="45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 smtClean="0"/>
              <a:t>Step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2 – Divide EACH term by the </a:t>
            </a:r>
            <a:r>
              <a:rPr lang="en-CA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GCF</a:t>
            </a:r>
            <a:endParaRPr lang="en-CA" sz="20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33600" y="2895600"/>
            <a:ext cx="2819400" cy="36933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ln w="9525">
                  <a:noFill/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(5x</a:t>
            </a:r>
            <a:r>
              <a:rPr lang="en-US" b="1" baseline="30000" dirty="0" smtClean="0">
                <a:ln w="9525">
                  <a:noFill/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n w="9525">
                  <a:noFill/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y</a:t>
            </a:r>
            <a:r>
              <a:rPr lang="en-US" b="1" baseline="30000" dirty="0" smtClean="0">
                <a:ln w="9525">
                  <a:noFill/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n w="9525">
                  <a:noFill/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+15x</a:t>
            </a:r>
            <a:r>
              <a:rPr lang="en-US" b="1" baseline="30000" dirty="0" smtClean="0">
                <a:ln w="9525">
                  <a:noFill/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ln w="9525">
                  <a:noFill/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y</a:t>
            </a:r>
            <a:r>
              <a:rPr lang="en-US" b="1" baseline="30000" dirty="0" smtClean="0">
                <a:ln w="9525">
                  <a:noFill/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n w="9525">
                  <a:noFill/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-10x</a:t>
            </a:r>
            <a:r>
              <a:rPr lang="en-US" b="1" baseline="30000" dirty="0" smtClean="0">
                <a:ln w="9525">
                  <a:noFill/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ln w="9525">
                  <a:noFill/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y</a:t>
            </a:r>
            <a:r>
              <a:rPr lang="en-US" b="1" spc="300" dirty="0" smtClean="0">
                <a:ln w="9525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en-CA" dirty="0">
              <a:ln w="9525">
                <a:noFill/>
                <a:prstDash val="solid"/>
                <a:miter lim="800000"/>
              </a:ln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00600" y="2971800"/>
            <a:ext cx="1295400" cy="369332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txBody>
          <a:bodyPr wrap="squar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C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  5x</a:t>
            </a:r>
            <a:r>
              <a:rPr lang="en-CA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</a:t>
            </a:r>
            <a:endParaRPr lang="en-CA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urved Up Arrow 19"/>
          <p:cNvSpPr/>
          <p:nvPr/>
        </p:nvSpPr>
        <p:spPr>
          <a:xfrm>
            <a:off x="2438400" y="3276600"/>
            <a:ext cx="3048000" cy="381000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1" name="Curved Up Arrow 20"/>
          <p:cNvSpPr/>
          <p:nvPr/>
        </p:nvSpPr>
        <p:spPr>
          <a:xfrm>
            <a:off x="3352800" y="3276600"/>
            <a:ext cx="2209800" cy="304800"/>
          </a:xfrm>
          <a:prstGeom prst="curved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2" name="Curved Up Arrow 21"/>
          <p:cNvSpPr/>
          <p:nvPr/>
        </p:nvSpPr>
        <p:spPr>
          <a:xfrm>
            <a:off x="4267200" y="3276600"/>
            <a:ext cx="1143000" cy="152400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33600" y="3810000"/>
            <a:ext cx="350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en-CA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CA" sz="2400" b="1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CA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3xy</a:t>
            </a:r>
            <a:r>
              <a:rPr lang="en-CA" sz="2400" b="1" dirty="0" smtClean="0">
                <a:latin typeface="Arial" pitchFamily="34" charset="0"/>
                <a:cs typeface="Arial" pitchFamily="34" charset="0"/>
              </a:rPr>
              <a:t> – 2x</a:t>
            </a:r>
            <a:r>
              <a:rPr lang="en-CA" sz="24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CA" sz="2400" b="1" baseline="30000" dirty="0" smtClean="0">
                <a:latin typeface="Arial" pitchFamily="34" charset="0"/>
                <a:cs typeface="Arial" pitchFamily="34" charset="0"/>
              </a:rPr>
              <a:t>   </a:t>
            </a:r>
            <a:endParaRPr lang="en-CA" sz="2400" b="1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29200" y="3886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 2</a:t>
            </a:r>
            <a:r>
              <a:rPr lang="en-CA" baseline="30000" dirty="0" smtClean="0"/>
              <a:t>nd</a:t>
            </a:r>
            <a:r>
              <a:rPr lang="en-CA" dirty="0" smtClean="0"/>
              <a:t>  factor</a:t>
            </a:r>
            <a:endParaRPr lang="en-CA" dirty="0"/>
          </a:p>
        </p:txBody>
      </p:sp>
      <p:sp>
        <p:nvSpPr>
          <p:cNvPr id="25" name="TextBox 24"/>
          <p:cNvSpPr txBox="1"/>
          <p:nvPr/>
        </p:nvSpPr>
        <p:spPr>
          <a:xfrm>
            <a:off x="6400800" y="2971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 1</a:t>
            </a:r>
            <a:r>
              <a:rPr lang="en-CA" baseline="30000" dirty="0" smtClean="0"/>
              <a:t>st</a:t>
            </a:r>
            <a:r>
              <a:rPr lang="en-CA" dirty="0" smtClean="0"/>
              <a:t>   factor</a:t>
            </a:r>
            <a:endParaRPr lang="en-CA" dirty="0"/>
          </a:p>
        </p:txBody>
      </p:sp>
      <p:sp>
        <p:nvSpPr>
          <p:cNvPr id="26" name="Left Arrow 25"/>
          <p:cNvSpPr/>
          <p:nvPr/>
        </p:nvSpPr>
        <p:spPr>
          <a:xfrm>
            <a:off x="5867400" y="3048000"/>
            <a:ext cx="457200" cy="1798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Left Arrow 26"/>
          <p:cNvSpPr/>
          <p:nvPr/>
        </p:nvSpPr>
        <p:spPr>
          <a:xfrm>
            <a:off x="4495800" y="3962400"/>
            <a:ext cx="457200" cy="1798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TextBox 27"/>
          <p:cNvSpPr txBox="1"/>
          <p:nvPr/>
        </p:nvSpPr>
        <p:spPr>
          <a:xfrm>
            <a:off x="457200" y="4419600"/>
            <a:ext cx="80772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Step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3 – 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Check your answer by multiplying the 2 factors</a:t>
            </a:r>
          </a:p>
          <a:p>
            <a:r>
              <a:rPr lang="en-CA" dirty="0" smtClean="0">
                <a:latin typeface="Arial" pitchFamily="34" charset="0"/>
                <a:cs typeface="Arial" pitchFamily="34" charset="0"/>
              </a:rPr>
              <a:t>               does  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CA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5x</a:t>
            </a:r>
            <a:r>
              <a:rPr lang="en-CA" sz="20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y)</a:t>
            </a:r>
            <a:r>
              <a:rPr lang="en-CA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CA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CA" sz="2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CA" sz="2000" b="1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CA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3xy</a:t>
            </a:r>
            <a:r>
              <a:rPr lang="en-CA" sz="2000" b="1" dirty="0" smtClean="0">
                <a:latin typeface="Arial" pitchFamily="34" charset="0"/>
                <a:cs typeface="Arial" pitchFamily="34" charset="0"/>
              </a:rPr>
              <a:t> – 2x</a:t>
            </a:r>
            <a:r>
              <a:rPr lang="en-CA" sz="20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0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   =  </a:t>
            </a:r>
            <a:r>
              <a:rPr lang="en-US" sz="2000" dirty="0" smtClean="0">
                <a:ln w="0" cmpd="sng">
                  <a:solidFill>
                    <a:schemeClr val="tx1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5x</a:t>
            </a:r>
            <a:r>
              <a:rPr lang="en-US" sz="2000" baseline="30000" dirty="0" smtClean="0">
                <a:ln w="0" cmpd="sng">
                  <a:solidFill>
                    <a:schemeClr val="tx1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n w="0" cmpd="sng">
                  <a:solidFill>
                    <a:schemeClr val="tx1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</a:t>
            </a:r>
            <a:r>
              <a:rPr lang="en-US" sz="2000" baseline="30000" dirty="0" smtClean="0">
                <a:ln w="0" cmpd="sng">
                  <a:solidFill>
                    <a:schemeClr val="tx1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n w="0" cmpd="sng">
                  <a:solidFill>
                    <a:schemeClr val="tx1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+15x</a:t>
            </a:r>
            <a:r>
              <a:rPr lang="en-US" sz="2000" baseline="30000" dirty="0" smtClean="0">
                <a:ln w="0" cmpd="sng">
                  <a:solidFill>
                    <a:schemeClr val="tx1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 smtClean="0">
                <a:ln w="0" cmpd="sng">
                  <a:solidFill>
                    <a:schemeClr val="tx1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</a:t>
            </a:r>
            <a:r>
              <a:rPr lang="en-US" sz="2000" baseline="30000" dirty="0" smtClean="0">
                <a:ln w="0" cmpd="sng">
                  <a:solidFill>
                    <a:schemeClr val="tx1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n w="0" cmpd="sng">
                  <a:solidFill>
                    <a:schemeClr val="tx1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-10x</a:t>
            </a:r>
            <a:r>
              <a:rPr lang="en-US" sz="2000" baseline="30000" dirty="0" smtClean="0">
                <a:ln w="0" cmpd="sng">
                  <a:solidFill>
                    <a:schemeClr val="tx1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000" dirty="0" smtClean="0">
                <a:ln w="0" cmpd="sng">
                  <a:solidFill>
                    <a:schemeClr val="tx1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</a:t>
            </a:r>
            <a:endParaRPr lang="en-CA" sz="2000" dirty="0">
              <a:ln w="0" cmpd="sng">
                <a:solidFill>
                  <a:schemeClr val="tx1"/>
                </a:solidFill>
                <a:prstDash val="solid"/>
              </a:ln>
              <a:noFill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1000" y="5334000"/>
            <a:ext cx="8534400" cy="98488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Step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4 – 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Write your answer using the 2 factors.</a:t>
            </a:r>
          </a:p>
          <a:p>
            <a:r>
              <a:rPr lang="en-CA" dirty="0" smtClean="0">
                <a:latin typeface="Arial" pitchFamily="34" charset="0"/>
                <a:cs typeface="Arial" pitchFamily="34" charset="0"/>
              </a:rPr>
              <a:t>                The factors of (5x</a:t>
            </a:r>
            <a:r>
              <a:rPr lang="en-CA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CA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 +15x</a:t>
            </a:r>
            <a:r>
              <a:rPr lang="en-CA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CA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-10x</a:t>
            </a:r>
            <a:r>
              <a:rPr lang="en-CA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y)   are    (5</a:t>
            </a:r>
            <a:r>
              <a:rPr lang="en-CA" b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CA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b="1" dirty="0" smtClean="0">
                <a:latin typeface="Arial" pitchFamily="34" charset="0"/>
                <a:cs typeface="Arial" pitchFamily="34" charset="0"/>
              </a:rPr>
              <a:t>y) (y + 3xy – 2x</a:t>
            </a:r>
            <a:r>
              <a:rPr lang="en-CA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 </a:t>
            </a:r>
            <a:endParaRPr lang="en-CA" dirty="0" smtClean="0"/>
          </a:p>
          <a:p>
            <a:endParaRPr lang="en-CA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Practice </a:t>
            </a:r>
            <a:r>
              <a:rPr lang="en-US" sz="5400" dirty="0" smtClean="0">
                <a:sym typeface="Wingdings" pitchFamily="2" charset="2"/>
              </a:rPr>
              <a:t>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752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Copy each question </a:t>
            </a:r>
            <a:r>
              <a:rPr lang="en-CA" dirty="0" smtClean="0">
                <a:solidFill>
                  <a:srgbClr val="FF0000"/>
                </a:solidFill>
              </a:rPr>
              <a:t>first</a:t>
            </a:r>
            <a:r>
              <a:rPr lang="en-CA" dirty="0" smtClean="0"/>
              <a:t>.  Then ,find the factors using the method you just learned.  After  you find the factors, you must then verify by multiplication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362200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CA" sz="2400" dirty="0" smtClean="0">
                <a:latin typeface="Arial" pitchFamily="34" charset="0"/>
                <a:cs typeface="Arial" pitchFamily="34" charset="0"/>
              </a:rPr>
              <a:t> 3x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 + 6x</a:t>
            </a:r>
          </a:p>
          <a:p>
            <a:pPr marL="342900" indent="-342900">
              <a:buAutoNum type="alphaLcParenR"/>
            </a:pPr>
            <a:r>
              <a:rPr lang="en-CA" sz="2400" dirty="0" smtClean="0">
                <a:latin typeface="Arial" pitchFamily="34" charset="0"/>
                <a:cs typeface="Arial" pitchFamily="34" charset="0"/>
              </a:rPr>
              <a:t> 8y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 -4y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342900" indent="-342900">
              <a:buAutoNum type="alphaLcParenR"/>
            </a:pPr>
            <a:r>
              <a:rPr lang="en-CA" sz="2400" dirty="0" smtClean="0">
                <a:latin typeface="Arial" pitchFamily="34" charset="0"/>
                <a:cs typeface="Arial" pitchFamily="34" charset="0"/>
              </a:rPr>
              <a:t> 5p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 -15p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342900" indent="-342900">
              <a:buAutoNum type="alphaLcParenR"/>
            </a:pPr>
            <a:r>
              <a:rPr lang="en-CA" sz="2400" dirty="0" smtClean="0">
                <a:latin typeface="Arial" pitchFamily="34" charset="0"/>
                <a:cs typeface="Arial" pitchFamily="34" charset="0"/>
              </a:rPr>
              <a:t> 24m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n + 16mn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342900" indent="-342900">
              <a:buAutoNum type="alphaLcParenR"/>
            </a:pPr>
            <a:r>
              <a:rPr lang="en-CA" sz="2400" dirty="0" smtClean="0">
                <a:latin typeface="Arial" pitchFamily="34" charset="0"/>
                <a:cs typeface="Arial" pitchFamily="34" charset="0"/>
              </a:rPr>
              <a:t> 12a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 + 18a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342900" indent="-342900">
              <a:buAutoNum type="alphaLcParenR"/>
            </a:pPr>
            <a:r>
              <a:rPr lang="en-CA" sz="2400" dirty="0" smtClean="0">
                <a:latin typeface="Arial" pitchFamily="34" charset="0"/>
                <a:cs typeface="Arial" pitchFamily="34" charset="0"/>
              </a:rPr>
              <a:t> 9m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 – 6m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 + 12m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4</a:t>
            </a:r>
          </a:p>
          <a:p>
            <a:pPr marL="342900" indent="-342900">
              <a:buAutoNum type="alphaLcParenR"/>
            </a:pPr>
            <a:r>
              <a:rPr lang="en-CA" sz="2400" dirty="0" smtClean="0">
                <a:latin typeface="Arial" pitchFamily="34" charset="0"/>
                <a:cs typeface="Arial" pitchFamily="34" charset="0"/>
              </a:rPr>
              <a:t>-28x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 -35x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342900" indent="-342900">
              <a:buAutoNum type="alphaLcParenR"/>
            </a:pPr>
            <a:r>
              <a:rPr lang="en-CA" sz="2400" dirty="0" smtClean="0">
                <a:latin typeface="Arial" pitchFamily="34" charset="0"/>
                <a:cs typeface="Arial" pitchFamily="34" charset="0"/>
              </a:rPr>
              <a:t>51x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y +39xy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-72xy</a:t>
            </a:r>
          </a:p>
          <a:p>
            <a:pPr marL="342900" indent="-342900">
              <a:buAutoNum type="alphaLcParenR"/>
            </a:pPr>
            <a:r>
              <a:rPr lang="en-CA" sz="2400" dirty="0" smtClean="0">
                <a:latin typeface="Arial" pitchFamily="34" charset="0"/>
                <a:cs typeface="Arial" pitchFamily="34" charset="0"/>
              </a:rPr>
              <a:t>-2x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+4x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-6x+2x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pPr marL="342900" indent="-342900">
              <a:buAutoNum type="alphaLcParenR"/>
            </a:pPr>
            <a:r>
              <a:rPr lang="en-CA" sz="2400" dirty="0" smtClean="0">
                <a:latin typeface="Arial" pitchFamily="34" charset="0"/>
                <a:cs typeface="Arial" pitchFamily="34" charset="0"/>
              </a:rPr>
              <a:t>3x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 -9x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+12x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en-CA" sz="24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2362200"/>
            <a:ext cx="396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CA" sz="2400" dirty="0" smtClean="0">
                <a:solidFill>
                  <a:srgbClr val="00B050"/>
                </a:solidFill>
                <a:latin typeface="Comic Sans MS" pitchFamily="66" charset="0"/>
              </a:rPr>
              <a:t>3x (x+2)</a:t>
            </a:r>
          </a:p>
          <a:p>
            <a:pPr marL="342900" indent="-342900">
              <a:buAutoNum type="alphaLcParenR"/>
            </a:pPr>
            <a:r>
              <a:rPr lang="en-CA" sz="2400" dirty="0" smtClean="0">
                <a:solidFill>
                  <a:srgbClr val="00B050"/>
                </a:solidFill>
                <a:latin typeface="Comic Sans MS" pitchFamily="66" charset="0"/>
              </a:rPr>
              <a:t>4y</a:t>
            </a:r>
            <a:r>
              <a:rPr lang="en-CA" sz="2400" baseline="30000" dirty="0" smtClean="0">
                <a:solidFill>
                  <a:srgbClr val="00B050"/>
                </a:solidFill>
                <a:latin typeface="Comic Sans MS" pitchFamily="66" charset="0"/>
                <a:cs typeface="Arial" pitchFamily="34" charset="0"/>
              </a:rPr>
              <a:t>2 </a:t>
            </a:r>
            <a:r>
              <a:rPr lang="en-CA" sz="2400" dirty="0" smtClean="0">
                <a:solidFill>
                  <a:srgbClr val="00B050"/>
                </a:solidFill>
                <a:latin typeface="Comic Sans MS" pitchFamily="66" charset="0"/>
                <a:cs typeface="Arial" pitchFamily="34" charset="0"/>
              </a:rPr>
              <a:t>(2y-1)</a:t>
            </a:r>
          </a:p>
          <a:p>
            <a:pPr marL="342900" indent="-342900">
              <a:buAutoNum type="alphaLcParenR"/>
            </a:pPr>
            <a:r>
              <a:rPr lang="en-CA" sz="2400" dirty="0" smtClean="0">
                <a:solidFill>
                  <a:srgbClr val="00B050"/>
                </a:solidFill>
                <a:latin typeface="Comic Sans MS" pitchFamily="66" charset="0"/>
                <a:cs typeface="Arial" pitchFamily="34" charset="0"/>
              </a:rPr>
              <a:t>5p</a:t>
            </a:r>
            <a:r>
              <a:rPr lang="en-CA" sz="24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(p-3)</a:t>
            </a:r>
          </a:p>
          <a:p>
            <a:pPr marL="342900" indent="-342900">
              <a:buAutoNum type="alphaLcParenR"/>
            </a:pPr>
            <a:r>
              <a:rPr lang="en-CA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8mn(3m+2n)</a:t>
            </a:r>
          </a:p>
          <a:p>
            <a:pPr marL="342900" indent="-342900">
              <a:buAutoNum type="alphaLcParenR"/>
            </a:pPr>
            <a:r>
              <a:rPr lang="en-CA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6a</a:t>
            </a:r>
            <a:r>
              <a:rPr lang="en-CA" sz="24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CA" sz="24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(2+3a)</a:t>
            </a:r>
          </a:p>
          <a:p>
            <a:pPr marL="342900" indent="-342900">
              <a:buAutoNum type="alphaLcParenR"/>
            </a:pPr>
            <a:r>
              <a:rPr lang="en-CA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3m</a:t>
            </a:r>
            <a:r>
              <a:rPr lang="en-CA" sz="24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CA" sz="24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(3m</a:t>
            </a:r>
            <a:r>
              <a:rPr lang="en-CA" sz="24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-2mn+4n</a:t>
            </a:r>
            <a:r>
              <a:rPr lang="en-CA" sz="24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>
              <a:buAutoNum type="alphaLcParenR"/>
            </a:pPr>
            <a:r>
              <a:rPr lang="en-CA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-7x</a:t>
            </a:r>
            <a:r>
              <a:rPr lang="en-CA" sz="24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CA" sz="24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(4y+5x)</a:t>
            </a:r>
          </a:p>
          <a:p>
            <a:pPr marL="342900" indent="-342900">
              <a:buAutoNum type="alphaLcParenR"/>
            </a:pPr>
            <a:r>
              <a:rPr lang="en-CA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3xy(17x+13y-24)</a:t>
            </a:r>
          </a:p>
          <a:p>
            <a:pPr marL="342900" indent="-342900">
              <a:buAutoNum type="alphaLcParenR"/>
            </a:pPr>
            <a:r>
              <a:rPr lang="en-CA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-2x(x</a:t>
            </a:r>
            <a:r>
              <a:rPr lang="en-CA" sz="24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CA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-2x+3-x</a:t>
            </a:r>
            <a:r>
              <a:rPr lang="en-CA" sz="24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>
              <a:buAutoNum type="alphaLcParenR"/>
            </a:pPr>
            <a:r>
              <a:rPr lang="en-CA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3x</a:t>
            </a:r>
            <a:r>
              <a:rPr lang="en-CA" sz="24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CA" sz="24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(y-3xy</a:t>
            </a:r>
            <a:r>
              <a:rPr lang="en-CA" sz="24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+4x)</a:t>
            </a:r>
            <a:endParaRPr lang="en-CA" sz="24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329</TotalTime>
  <Words>309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Factoring Polynomials</vt:lpstr>
      <vt:lpstr>Factoring means to express it as a product</vt:lpstr>
      <vt:lpstr>Slide 3</vt:lpstr>
      <vt:lpstr>Slide 4</vt:lpstr>
      <vt:lpstr>Practice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Monomials</dc:title>
  <dc:creator>Daphne</dc:creator>
  <cp:lastModifiedBy>Daphne</cp:lastModifiedBy>
  <cp:revision>47</cp:revision>
  <dcterms:created xsi:type="dcterms:W3CDTF">2009-10-27T15:04:04Z</dcterms:created>
  <dcterms:modified xsi:type="dcterms:W3CDTF">2009-11-18T19:21:22Z</dcterms:modified>
</cp:coreProperties>
</file>