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3" r:id="rId7"/>
    <p:sldId id="260" r:id="rId8"/>
    <p:sldId id="271" r:id="rId9"/>
    <p:sldId id="264" r:id="rId10"/>
    <p:sldId id="265" r:id="rId11"/>
    <p:sldId id="267" r:id="rId12"/>
    <p:sldId id="268" r:id="rId13"/>
    <p:sldId id="269" r:id="rId14"/>
    <p:sldId id="266" r:id="rId15"/>
    <p:sldId id="270" r:id="rId16"/>
    <p:sldId id="273" r:id="rId17"/>
    <p:sldId id="272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46B7336B-D72B-4473-B94E-D731B373FD3C}" type="datetime1">
              <a:rPr lang="en-US"/>
              <a:pPr/>
              <a:t>12/6/2010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DEF9A71A-7163-4B23-A45D-754894259D3E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965052-19AE-4286-B4F2-4ACFCFDAB436}" type="datetime1">
              <a:rPr lang="en-US"/>
              <a:pPr/>
              <a:t>12/6/2010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0DE02-8E1E-4BF4-9EF1-3ADF8A3599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2927DC-6708-4D64-A5EB-1DE0273FEF71}" type="datetime1">
              <a:rPr lang="en-US"/>
              <a:pPr/>
              <a:t>12/6/2010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0D606-D630-46BD-86BA-1B8F38AC24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C11E95-1B2C-4038-99AA-EB8DC8D16B85}" type="datetime1">
              <a:rPr lang="en-US"/>
              <a:pPr/>
              <a:t>12/6/2010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EDDBB4-8698-4C0D-AB96-2B24A9D12D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247C5F21-698B-4007-AAC3-BD45EE750628}" type="datetime1">
              <a:rPr lang="en-US"/>
              <a:pPr/>
              <a:t>12/6/2010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F4BFBC35-AF57-4487-AF4C-80E5994777CE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10078-34B5-4D17-BB76-3493532D0313}" type="datetime1">
              <a:rPr lang="en-US"/>
              <a:pPr/>
              <a:t>12/6/2010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7B00D-17D7-418E-A37B-BCE9919025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B4849E-86C4-4808-B5FC-1E4F7B606221}" type="datetime1">
              <a:rPr lang="en-US"/>
              <a:pPr/>
              <a:t>12/6/2010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1E19E-5880-4C8D-9011-9ADFEC537B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84339-000B-4324-913D-653954F17AD5}" type="datetime1">
              <a:rPr lang="en-US"/>
              <a:pPr/>
              <a:t>12/6/2010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F4C2FD-A967-4A3F-A04F-969BA62001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264CE2-71B3-4FC8-9B14-F45AECBF40C7}" type="datetime1">
              <a:rPr lang="en-US"/>
              <a:pPr/>
              <a:t>12/6/2010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32BA2-581C-49EC-ACCE-252A1F3E1E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6D69FA-17C6-489E-AA8D-5AE804634352}" type="datetime1">
              <a:rPr lang="en-US"/>
              <a:pPr/>
              <a:t>12/6/2010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00E4A4-2179-4455-A516-3AE2245ACA3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CA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5BCCBB-C3B1-46C1-A208-CF1528EF4C2C}" type="datetime1">
              <a:rPr lang="en-US"/>
              <a:pPr/>
              <a:t>12/6/2010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6A4034-E3A7-445A-93C2-A7E9D12799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smtClean="0"/>
              <a:t>Click to edit Master title style</a:t>
            </a:r>
            <a:endParaRPr lang="en-US" smtClean="0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Century Schoolbook" pitchFamily="-65" charset="0"/>
              </a:defRPr>
            </a:lvl1pPr>
          </a:lstStyle>
          <a:p>
            <a:fld id="{BA15F508-0921-4B2F-BACC-35C2636A51F2}" type="datetime1">
              <a:rPr lang="en-US"/>
              <a:pPr/>
              <a:t>12/6/2010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entury Schoolbook" pitchFamily="-65" charset="0"/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itchFamily="-65" charset="0"/>
              </a:defRPr>
            </a:lvl1pPr>
          </a:lstStyle>
          <a:p>
            <a:fld id="{F9961C84-5C9A-4A26-8AF1-CF9DA887A3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695" r:id="rId4"/>
    <p:sldLayoutId id="2147483696" r:id="rId5"/>
    <p:sldLayoutId id="2147483703" r:id="rId6"/>
    <p:sldLayoutId id="2147483697" r:id="rId7"/>
    <p:sldLayoutId id="2147483704" r:id="rId8"/>
    <p:sldLayoutId id="2147483705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-65" charset="2"/>
        <a:buChar char="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-65" charset="2"/>
        <a:buChar char=""/>
        <a:defRPr sz="21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-65" charset="2"/>
        <a:buChar char="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-65" charset="2"/>
        <a:buChar char="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-65" charset="2"/>
        <a:buChar char=""/>
        <a:defRPr sz="16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733800"/>
            <a:ext cx="6172200" cy="1284288"/>
          </a:xfrm>
        </p:spPr>
        <p:txBody>
          <a:bodyPr/>
          <a:lstStyle/>
          <a:p>
            <a:pPr eaLnBrk="1" hangingPunct="1"/>
            <a:r>
              <a:rPr lang="en-US" sz="3600" cap="none" smtClean="0"/>
              <a:t>TYPES OF RELATIONS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2819400" y="5003800"/>
            <a:ext cx="5638800" cy="1371600"/>
          </a:xfrm>
        </p:spPr>
        <p:txBody>
          <a:bodyPr/>
          <a:lstStyle/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smtClean="0"/>
              <a:t>RELATION 2 – DIRECT VARIATION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2800" smtClean="0"/>
              <a:t>The cost of apples is $2.50 per kg.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Independent variable: # of kg of apples</a:t>
            </a:r>
          </a:p>
          <a:p>
            <a:pPr eaLnBrk="1" hangingPunct="1"/>
            <a:r>
              <a:rPr lang="en-US" sz="2800" smtClean="0"/>
              <a:t>Dependent variable: cost ($)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smtClean="0"/>
              <a:t>TABLE OF VALUES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981200"/>
          <a:ext cx="7086600" cy="1158240"/>
        </p:xfrm>
        <a:graphic>
          <a:graphicData uri="http://schemas.openxmlformats.org/drawingml/2006/table">
            <a:tbl>
              <a:tblPr/>
              <a:tblGrid>
                <a:gridCol w="1455738"/>
                <a:gridCol w="938212"/>
                <a:gridCol w="938213"/>
                <a:gridCol w="939800"/>
                <a:gridCol w="938212"/>
                <a:gridCol w="938213"/>
                <a:gridCol w="938212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Amount (kg)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Cost ($)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-65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-65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-65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-65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-65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-65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smtClean="0"/>
              <a:t>TABLE OF VALUES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981200"/>
          <a:ext cx="7086600" cy="1402080"/>
        </p:xfrm>
        <a:graphic>
          <a:graphicData uri="http://schemas.openxmlformats.org/drawingml/2006/table">
            <a:tbl>
              <a:tblPr/>
              <a:tblGrid>
                <a:gridCol w="1600184"/>
                <a:gridCol w="793766"/>
                <a:gridCol w="938213"/>
                <a:gridCol w="939800"/>
                <a:gridCol w="938212"/>
                <a:gridCol w="938213"/>
                <a:gridCol w="938212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Number of kg purchased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Cost ($)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2.50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12.50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-65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-65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smtClean="0"/>
              <a:t>TABLE OF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786190"/>
            <a:ext cx="7467600" cy="2428892"/>
          </a:xfrm>
        </p:spPr>
        <p:txBody>
          <a:bodyPr/>
          <a:lstStyle/>
          <a:p>
            <a:pPr eaLnBrk="1" hangingPunct="1"/>
            <a:r>
              <a:rPr lang="en-US" dirty="0" smtClean="0"/>
              <a:t>Cost = 2.50  times  the amount of kg purchased</a:t>
            </a:r>
          </a:p>
          <a:p>
            <a:pPr eaLnBrk="1" hangingPunct="1"/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     =   2.50   </a:t>
            </a:r>
            <a:r>
              <a:rPr lang="en-US" i="1" dirty="0" smtClean="0"/>
              <a:t>x</a:t>
            </a:r>
          </a:p>
          <a:p>
            <a:pPr eaLnBrk="1" hangingPunct="1">
              <a:buNone/>
            </a:pPr>
            <a:r>
              <a:rPr lang="en-US" dirty="0" smtClean="0"/>
              <a:t>  </a:t>
            </a:r>
            <a:r>
              <a:rPr lang="en-US" dirty="0" err="1" smtClean="0"/>
              <a:t>dep</a:t>
            </a:r>
            <a:r>
              <a:rPr lang="en-US" dirty="0" smtClean="0"/>
              <a:t>         </a:t>
            </a:r>
            <a:r>
              <a:rPr lang="en-US" dirty="0" err="1" smtClean="0"/>
              <a:t>r.o.c</a:t>
            </a:r>
            <a:r>
              <a:rPr lang="en-US" dirty="0" smtClean="0"/>
              <a:t>   </a:t>
            </a:r>
            <a:r>
              <a:rPr lang="en-US" dirty="0" err="1" smtClean="0"/>
              <a:t>indep</a:t>
            </a:r>
            <a:r>
              <a:rPr lang="en-US" dirty="0" smtClean="0"/>
              <a:t> </a:t>
            </a:r>
          </a:p>
          <a:p>
            <a:pPr algn="ctr" eaLnBrk="1" hangingPunct="1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Rule for direct    y = a x</a:t>
            </a:r>
          </a:p>
          <a:p>
            <a:pPr algn="ctr" eaLnBrk="1" hangingPunct="1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Rule for this question:   y=2.50x</a:t>
            </a:r>
          </a:p>
          <a:p>
            <a:pPr algn="ctr" eaLnBrk="1" hangingPunct="1">
              <a:buNone/>
            </a:pPr>
            <a:endParaRPr lang="en-US" sz="32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417638"/>
          <a:ext cx="7086600" cy="1402080"/>
        </p:xfrm>
        <a:graphic>
          <a:graphicData uri="http://schemas.openxmlformats.org/drawingml/2006/table">
            <a:tbl>
              <a:tblPr/>
              <a:tblGrid>
                <a:gridCol w="1671622"/>
                <a:gridCol w="722328"/>
                <a:gridCol w="938213"/>
                <a:gridCol w="939800"/>
                <a:gridCol w="938212"/>
                <a:gridCol w="938213"/>
                <a:gridCol w="938212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Number of kg purchased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Cost ($)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2.50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12.50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-65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2.50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3400" y="3429000"/>
            <a:ext cx="74676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defTabSz="914400"/>
            <a:r>
              <a:rPr lang="en-US" sz="3000" dirty="0">
                <a:solidFill>
                  <a:schemeClr val="tx2"/>
                </a:solidFill>
                <a:latin typeface="Century Schoolbook" pitchFamily="-65" charset="0"/>
              </a:rPr>
              <a:t>RULE</a:t>
            </a:r>
          </a:p>
          <a:p>
            <a:pPr defTabSz="914400"/>
            <a:endParaRPr lang="en-US" sz="3000" dirty="0">
              <a:solidFill>
                <a:schemeClr val="tx2"/>
              </a:solidFill>
              <a:latin typeface="Century Schoolbook" pitchFamily="-65" charset="0"/>
            </a:endParaRPr>
          </a:p>
          <a:p>
            <a:pPr defTabSz="914400"/>
            <a:endParaRPr lang="en-US" sz="3000" dirty="0">
              <a:solidFill>
                <a:schemeClr val="tx2"/>
              </a:solidFill>
              <a:latin typeface="Century Schoolbook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smtClean="0"/>
              <a:t>GRAPH</a:t>
            </a: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 rot="5400000">
            <a:off x="-38099" y="3771900"/>
            <a:ext cx="3733800" cy="317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5000" dir="5400000" rotWithShape="0">
              <a:srgbClr val="808080">
                <a:alpha val="39999"/>
              </a:srgbClr>
            </a:outerShdw>
          </a:effectLst>
        </p:spPr>
      </p:cxn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1827213" y="5640388"/>
            <a:ext cx="4192587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5000" dir="5400000" rotWithShape="0">
              <a:srgbClr val="808080">
                <a:alpha val="39999"/>
              </a:srgbClr>
            </a:outerShdw>
          </a:effectLst>
        </p:spPr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81600" y="57261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Schoolbook" pitchFamily="-65" charset="0"/>
              </a:rPr>
              <a:t>Amount (kg)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21336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Schoolbook" pitchFamily="-65" charset="0"/>
              </a:rPr>
              <a:t>Cost ($)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76400" y="5791200"/>
            <a:ext cx="388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Schoolbook" pitchFamily="-65" charset="0"/>
              </a:rPr>
              <a:t>0		1		2		3	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66800" y="3579813"/>
            <a:ext cx="9144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Schoolbook" pitchFamily="-65" charset="0"/>
              </a:rPr>
              <a:t>10.00</a:t>
            </a:r>
          </a:p>
          <a:p>
            <a:endParaRPr lang="en-US" sz="1200">
              <a:latin typeface="Century Schoolbook" pitchFamily="-65" charset="0"/>
            </a:endParaRPr>
          </a:p>
          <a:p>
            <a:r>
              <a:rPr lang="en-US">
                <a:latin typeface="Century Schoolbook" pitchFamily="-65" charset="0"/>
              </a:rPr>
              <a:t>7.50</a:t>
            </a:r>
          </a:p>
          <a:p>
            <a:endParaRPr lang="en-US" sz="1200">
              <a:latin typeface="Century Schoolbook" pitchFamily="-65" charset="0"/>
            </a:endParaRPr>
          </a:p>
          <a:p>
            <a:r>
              <a:rPr lang="en-US">
                <a:latin typeface="Century Schoolbook" pitchFamily="-65" charset="0"/>
              </a:rPr>
              <a:t>5.00</a:t>
            </a:r>
          </a:p>
          <a:p>
            <a:endParaRPr lang="en-US" sz="1200">
              <a:latin typeface="Century Schoolbook" pitchFamily="-65" charset="0"/>
            </a:endParaRPr>
          </a:p>
          <a:p>
            <a:r>
              <a:rPr lang="en-US">
                <a:latin typeface="Century Schoolbook" pitchFamily="-65" charset="0"/>
              </a:rPr>
              <a:t>2.50</a:t>
            </a:r>
          </a:p>
          <a:p>
            <a:endParaRPr lang="en-US">
              <a:latin typeface="Century Schoolbook" pitchFamily="-65" charset="0"/>
            </a:endParaRP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flipV="1">
            <a:off x="1830388" y="3506788"/>
            <a:ext cx="4189412" cy="2135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dist="25000" dir="5400000" rotWithShape="0">
              <a:srgbClr val="808080">
                <a:alpha val="39999"/>
              </a:srgbClr>
            </a:outerShdw>
          </a:effectLst>
        </p:spPr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48000" y="2052638"/>
            <a:ext cx="3581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entury Schoolbook" pitchFamily="-65" charset="0"/>
              </a:rPr>
              <a:t>Cost of Apples</a:t>
            </a:r>
          </a:p>
        </p:txBody>
      </p:sp>
      <p:sp>
        <p:nvSpPr>
          <p:cNvPr id="13" name="Oval 12"/>
          <p:cNvSpPr/>
          <p:nvPr/>
        </p:nvSpPr>
        <p:spPr>
          <a:xfrm>
            <a:off x="2590800" y="5121000"/>
            <a:ext cx="136800" cy="136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597000" y="4648200"/>
            <a:ext cx="136800" cy="136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587600" y="4130400"/>
            <a:ext cx="136800" cy="136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smtClean="0"/>
              <a:t>DIRECT VARIATION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There is no initial fee (start-up cost)</a:t>
            </a:r>
          </a:p>
          <a:p>
            <a:pPr eaLnBrk="1" hangingPunct="1"/>
            <a:r>
              <a:rPr lang="en-US" sz="3200" dirty="0" smtClean="0"/>
              <a:t>Values are proportional (you can cross multiply and </a:t>
            </a:r>
            <a:r>
              <a:rPr lang="en-US" sz="3200" dirty="0" smtClean="0">
                <a:solidFill>
                  <a:srgbClr val="FF0000"/>
                </a:solidFill>
              </a:rPr>
              <a:t>always</a:t>
            </a:r>
            <a:r>
              <a:rPr lang="en-US" sz="3200" dirty="0" smtClean="0"/>
              <a:t> get the same answer)</a:t>
            </a:r>
          </a:p>
          <a:p>
            <a:pPr eaLnBrk="1" hangingPunct="1"/>
            <a:r>
              <a:rPr lang="en-US" sz="3200" dirty="0" smtClean="0"/>
              <a:t>The rule is y = ax (“a” is the rate of change) y is </a:t>
            </a:r>
            <a:r>
              <a:rPr lang="en-US" sz="3200" dirty="0" err="1" smtClean="0"/>
              <a:t>dep</a:t>
            </a:r>
            <a:r>
              <a:rPr lang="en-US" sz="3200" dirty="0" smtClean="0"/>
              <a:t> </a:t>
            </a:r>
            <a:r>
              <a:rPr lang="en-US" sz="3200" dirty="0" err="1" smtClean="0"/>
              <a:t>var</a:t>
            </a:r>
            <a:r>
              <a:rPr lang="en-US" sz="3200" dirty="0" smtClean="0"/>
              <a:t>, x is </a:t>
            </a:r>
            <a:r>
              <a:rPr lang="en-US" sz="3200" dirty="0" err="1" smtClean="0"/>
              <a:t>indep</a:t>
            </a:r>
            <a:r>
              <a:rPr lang="en-US" sz="3200" dirty="0" smtClean="0"/>
              <a:t>. </a:t>
            </a:r>
            <a:r>
              <a:rPr lang="en-US" sz="3200" dirty="0" err="1" smtClean="0"/>
              <a:t>var</a:t>
            </a:r>
            <a:endParaRPr lang="en-US" sz="3200" dirty="0" smtClean="0"/>
          </a:p>
          <a:p>
            <a:pPr eaLnBrk="1" hangingPunct="1"/>
            <a:r>
              <a:rPr lang="en-US" sz="3200" dirty="0" smtClean="0"/>
              <a:t>The graph is a </a:t>
            </a:r>
            <a:r>
              <a:rPr lang="en-US" sz="3200" dirty="0" smtClean="0">
                <a:solidFill>
                  <a:srgbClr val="FF0000"/>
                </a:solidFill>
              </a:rPr>
              <a:t>straight line </a:t>
            </a:r>
            <a:r>
              <a:rPr lang="en-US" sz="3200" dirty="0" smtClean="0"/>
              <a:t>that passes through the </a:t>
            </a:r>
            <a:r>
              <a:rPr lang="en-US" sz="3200" dirty="0" smtClean="0">
                <a:solidFill>
                  <a:srgbClr val="FF0000"/>
                </a:solidFill>
              </a:rPr>
              <a:t>origin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on zero and direct relations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Workbook</a:t>
            </a:r>
          </a:p>
          <a:p>
            <a:pPr>
              <a:buNone/>
            </a:pPr>
            <a:r>
              <a:rPr lang="en-CA" dirty="0" smtClean="0"/>
              <a:t>Page 116 #8,9</a:t>
            </a:r>
          </a:p>
          <a:p>
            <a:pPr>
              <a:buNone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Quiz on rate of change…take out a piece of paper..put your name on it…</a:t>
            </a:r>
            <a:r>
              <a:rPr lang="en-CA" dirty="0" smtClean="0">
                <a:sym typeface="Wingdings" pitchFamily="2" charset="2"/>
              </a:rPr>
              <a:t></a:t>
            </a:r>
            <a:br>
              <a:rPr lang="en-CA" dirty="0" smtClean="0">
                <a:sym typeface="Wingdings" pitchFamily="2" charset="2"/>
              </a:rPr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Calculate the rate of change…write coordinates, label, write the formula, solve for the </a:t>
            </a:r>
            <a:r>
              <a:rPr lang="en-CA" dirty="0" err="1" smtClean="0"/>
              <a:t>r.o.c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1-		(2,10)  (6,30)    		a =5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2-		(-2,4)   (5,-2)			a</a:t>
            </a:r>
            <a:r>
              <a:rPr lang="en-CA" smtClean="0"/>
              <a:t>= -6/7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3.-  	( 1,8)     (8,8)			a= o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4-  	(26,12)   (102,50)		a= 38/76 or 1/2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5-  	(24,4)      (12,8)		a= -4/12 or -1/3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cap="none" smtClean="0"/>
              <a:t/>
            </a:r>
            <a:br>
              <a:rPr lang="en-US" sz="3200" cap="none" smtClean="0"/>
            </a:br>
            <a:r>
              <a:rPr lang="en-US" sz="3200" cap="none" smtClean="0"/>
              <a:t/>
            </a:r>
            <a:br>
              <a:rPr lang="en-US" sz="3200" cap="none" smtClean="0"/>
            </a:br>
            <a:r>
              <a:rPr lang="en-US" sz="3200" cap="none" smtClean="0"/>
              <a:t/>
            </a:r>
            <a:br>
              <a:rPr lang="en-US" sz="3200" cap="none" smtClean="0"/>
            </a:br>
            <a:r>
              <a:rPr lang="en-US" sz="3200" cap="none" smtClean="0"/>
              <a:t/>
            </a:r>
            <a:br>
              <a:rPr lang="en-US" sz="3200" cap="none" smtClean="0"/>
            </a:br>
            <a:r>
              <a:rPr lang="en-US" sz="3200" cap="none" smtClean="0"/>
              <a:t/>
            </a:r>
            <a:br>
              <a:rPr lang="en-US" sz="3200" cap="none" smtClean="0"/>
            </a:br>
            <a:r>
              <a:rPr lang="en-US" sz="3200" cap="none" smtClean="0"/>
              <a:t/>
            </a:r>
            <a:br>
              <a:rPr lang="en-US" sz="3200" cap="none" smtClean="0"/>
            </a:br>
            <a:r>
              <a:rPr lang="en-US" sz="3200" cap="none" smtClean="0"/>
              <a:t/>
            </a:r>
            <a:br>
              <a:rPr lang="en-US" sz="3200" cap="none" smtClean="0"/>
            </a:br>
            <a:r>
              <a:rPr lang="en-US" sz="3200" cap="none" smtClean="0"/>
              <a:t>LINEAR RELATIONS: </a:t>
            </a:r>
            <a:r>
              <a:rPr lang="en-US" sz="2900" cap="none" smtClean="0"/>
              <a:t/>
            </a:r>
            <a:br>
              <a:rPr lang="en-US" sz="2900" cap="none" smtClean="0"/>
            </a:br>
            <a:endParaRPr lang="en-US" sz="2700" cap="none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graph is a straight line</a:t>
            </a:r>
          </a:p>
          <a:p>
            <a:pPr eaLnBrk="1" hangingPunct="1"/>
            <a:r>
              <a:rPr lang="en-US" sz="2800" dirty="0" smtClean="0"/>
              <a:t>the rate of change “a”  is constant (the rate of change between any 2 points on the line will be the same)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90563" y="3352800"/>
            <a:ext cx="2052637" cy="1828800"/>
            <a:chOff x="1500166" y="2857496"/>
            <a:chExt cx="1214446" cy="938218"/>
          </a:xfrm>
        </p:grpSpPr>
        <p:grpSp>
          <p:nvGrpSpPr>
            <p:cNvPr id="14351" name="Group 7"/>
            <p:cNvGrpSpPr>
              <a:grpSpLocks/>
            </p:cNvGrpSpPr>
            <p:nvPr/>
          </p:nvGrpSpPr>
          <p:grpSpPr bwMode="auto">
            <a:xfrm>
              <a:off x="1500166" y="2857496"/>
              <a:ext cx="1214446" cy="938218"/>
              <a:chOff x="1500166" y="2857496"/>
              <a:chExt cx="1214446" cy="938218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1500166" y="3643417"/>
                <a:ext cx="1214446" cy="162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16200000" flipV="1">
                <a:off x="1178519" y="3321909"/>
                <a:ext cx="938218" cy="939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Arrow Connector 5"/>
            <p:cNvCxnSpPr/>
            <p:nvPr/>
          </p:nvCxnSpPr>
          <p:spPr>
            <a:xfrm flipV="1">
              <a:off x="1642932" y="2929165"/>
              <a:ext cx="928915" cy="642582"/>
            </a:xfrm>
            <a:prstGeom prst="straightConnector1">
              <a:avLst/>
            </a:prstGeom>
            <a:ln w="2222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319463" y="3505200"/>
            <a:ext cx="1785937" cy="1752600"/>
            <a:chOff x="3286116" y="2857496"/>
            <a:chExt cx="1214446" cy="1000132"/>
          </a:xfrm>
        </p:grpSpPr>
        <p:grpSp>
          <p:nvGrpSpPr>
            <p:cNvPr id="14347" name="Group 8"/>
            <p:cNvGrpSpPr>
              <a:grpSpLocks/>
            </p:cNvGrpSpPr>
            <p:nvPr/>
          </p:nvGrpSpPr>
          <p:grpSpPr bwMode="auto">
            <a:xfrm>
              <a:off x="3286116" y="2857496"/>
              <a:ext cx="1214446" cy="938218"/>
              <a:chOff x="1500166" y="2857496"/>
              <a:chExt cx="1214446" cy="938218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>
                <a:off x="1500166" y="3643832"/>
                <a:ext cx="1214446" cy="90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16200000" flipV="1">
                <a:off x="1178254" y="3321903"/>
                <a:ext cx="938530" cy="97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Arrow Connector 10"/>
            <p:cNvCxnSpPr/>
            <p:nvPr/>
          </p:nvCxnSpPr>
          <p:spPr>
            <a:xfrm rot="16200000" flipH="1">
              <a:off x="3393214" y="3107596"/>
              <a:ext cx="785429" cy="714634"/>
            </a:xfrm>
            <a:prstGeom prst="straightConnector1">
              <a:avLst/>
            </a:prstGeom>
            <a:ln w="2222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86400" y="3352800"/>
            <a:ext cx="1905000" cy="1752600"/>
            <a:chOff x="5286380" y="2857496"/>
            <a:chExt cx="1285884" cy="938218"/>
          </a:xfrm>
        </p:grpSpPr>
        <p:grpSp>
          <p:nvGrpSpPr>
            <p:cNvPr id="14343" name="Group 11"/>
            <p:cNvGrpSpPr>
              <a:grpSpLocks/>
            </p:cNvGrpSpPr>
            <p:nvPr/>
          </p:nvGrpSpPr>
          <p:grpSpPr bwMode="auto">
            <a:xfrm>
              <a:off x="5286380" y="2857496"/>
              <a:ext cx="1214446" cy="938218"/>
              <a:chOff x="1500166" y="2857496"/>
              <a:chExt cx="1214446" cy="938218"/>
            </a:xfrm>
          </p:grpSpPr>
          <p:cxnSp>
            <p:nvCxnSpPr>
              <p:cNvPr id="17" name="Straight Arrow Connector 12"/>
              <p:cNvCxnSpPr/>
              <p:nvPr/>
            </p:nvCxnSpPr>
            <p:spPr>
              <a:xfrm>
                <a:off x="1500166" y="3643594"/>
                <a:ext cx="1214089" cy="17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rot="16200000" flipV="1">
                <a:off x="1178398" y="3321783"/>
                <a:ext cx="938218" cy="964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Arrow Connector 15"/>
            <p:cNvCxnSpPr/>
            <p:nvPr/>
          </p:nvCxnSpPr>
          <p:spPr>
            <a:xfrm>
              <a:off x="5428899" y="3214427"/>
              <a:ext cx="1143365" cy="1700"/>
            </a:xfrm>
            <a:prstGeom prst="straightConnector1">
              <a:avLst/>
            </a:prstGeom>
            <a:ln w="2222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dirty="0" smtClean="0"/>
              <a:t>RELATION 1 – CONSTANT FUNCTION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/>
              <a:t>Consider the amount of fuel purchased and the price per </a:t>
            </a:r>
            <a:r>
              <a:rPr lang="en-US" dirty="0" err="1" smtClean="0"/>
              <a:t>litre</a:t>
            </a:r>
            <a:r>
              <a:rPr lang="en-US" dirty="0" smtClean="0"/>
              <a:t>. (Gas is 98.9 cents per </a:t>
            </a:r>
            <a:r>
              <a:rPr lang="en-US" dirty="0" err="1" smtClean="0"/>
              <a:t>litre</a:t>
            </a:r>
            <a:r>
              <a:rPr lang="en-US" dirty="0" smtClean="0"/>
              <a:t>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Table of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489325"/>
          <a:ext cx="7086600" cy="1463040"/>
        </p:xfrm>
        <a:graphic>
          <a:graphicData uri="http://schemas.openxmlformats.org/drawingml/2006/table">
            <a:tbl>
              <a:tblPr/>
              <a:tblGrid>
                <a:gridCol w="1455738"/>
                <a:gridCol w="938212"/>
                <a:gridCol w="938213"/>
                <a:gridCol w="939800"/>
                <a:gridCol w="938212"/>
                <a:gridCol w="938213"/>
                <a:gridCol w="938212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Amount (L)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Price per Litre (¢)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98.9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-65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-65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-65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-65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-65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smtClean="0"/>
              <a:t>RELATION 1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Consider the amount of fuel purchased and the price per litre. (Gas is 98.9 cents per litre)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Table of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505200"/>
          <a:ext cx="7010400" cy="1463040"/>
        </p:xfrm>
        <a:graphic>
          <a:graphicData uri="http://schemas.openxmlformats.org/drawingml/2006/table">
            <a:tbl>
              <a:tblPr/>
              <a:tblGrid>
                <a:gridCol w="1439863"/>
                <a:gridCol w="928687"/>
                <a:gridCol w="928688"/>
                <a:gridCol w="928687"/>
                <a:gridCol w="927100"/>
                <a:gridCol w="928688"/>
                <a:gridCol w="928687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Amount (L)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Price per Litre (¢)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98.9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98.9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98.9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98.9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-65" charset="0"/>
                          <a:ea typeface="ＭＳ Ｐゴシック" pitchFamily="-65" charset="-128"/>
                        </a:rPr>
                        <a:t>98.9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dirty="0" smtClean="0"/>
              <a:t>GRAPH ..straight line parallel </a:t>
            </a:r>
            <a:r>
              <a:rPr lang="en-US" cap="none" smtClean="0"/>
              <a:t>to x-axis</a:t>
            </a: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 rot="5400000">
            <a:off x="-38099" y="3771900"/>
            <a:ext cx="3733800" cy="317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5000" dir="5400000" rotWithShape="0">
              <a:srgbClr val="808080">
                <a:alpha val="39999"/>
              </a:srgbClr>
            </a:outerShdw>
          </a:effec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1827213" y="5640388"/>
            <a:ext cx="4192587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5000" dir="5400000" rotWithShape="0">
              <a:srgbClr val="808080">
                <a:alpha val="39999"/>
              </a:srgbClr>
            </a:outerShdw>
          </a:effectLst>
        </p:spPr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181600" y="57261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Schoolbook" pitchFamily="-65" charset="0"/>
              </a:rPr>
              <a:t>Amount (L)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" y="21336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Schoolbook" pitchFamily="-65" charset="0"/>
              </a:rPr>
              <a:t>Price per Litre (¢)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76400" y="5791200"/>
            <a:ext cx="388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Schoolbook" pitchFamily="-65" charset="0"/>
              </a:rPr>
              <a:t>0		5		10		15	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371600" y="3225800"/>
            <a:ext cx="6096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Schoolbook" pitchFamily="-65" charset="0"/>
              </a:rPr>
              <a:t>100</a:t>
            </a:r>
          </a:p>
          <a:p>
            <a:endParaRPr lang="en-US">
              <a:latin typeface="Century Schoolbook" pitchFamily="-65" charset="0"/>
            </a:endParaRPr>
          </a:p>
          <a:p>
            <a:r>
              <a:rPr lang="en-US">
                <a:latin typeface="Century Schoolbook" pitchFamily="-65" charset="0"/>
              </a:rPr>
              <a:t>75</a:t>
            </a:r>
          </a:p>
          <a:p>
            <a:endParaRPr lang="en-US">
              <a:latin typeface="Century Schoolbook" pitchFamily="-65" charset="0"/>
            </a:endParaRPr>
          </a:p>
          <a:p>
            <a:r>
              <a:rPr lang="en-US">
                <a:latin typeface="Century Schoolbook" pitchFamily="-65" charset="0"/>
              </a:rPr>
              <a:t>50</a:t>
            </a:r>
          </a:p>
          <a:p>
            <a:endParaRPr lang="en-US">
              <a:latin typeface="Century Schoolbook" pitchFamily="-65" charset="0"/>
            </a:endParaRPr>
          </a:p>
          <a:p>
            <a:r>
              <a:rPr lang="en-US">
                <a:latin typeface="Century Schoolbook" pitchFamily="-65" charset="0"/>
              </a:rPr>
              <a:t>25</a:t>
            </a:r>
          </a:p>
          <a:p>
            <a:endParaRPr lang="en-US">
              <a:latin typeface="Century Schoolbook" pitchFamily="-65" charset="0"/>
            </a:endParaRPr>
          </a:p>
        </p:txBody>
      </p: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>
            <a:off x="1827213" y="3505200"/>
            <a:ext cx="4192587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dist="25000" dir="5400000" rotWithShape="0">
              <a:srgbClr val="808080">
                <a:alpha val="39999"/>
              </a:srgbClr>
            </a:outerShdw>
          </a:effectLst>
        </p:spPr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48000" y="2052638"/>
            <a:ext cx="3581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entury Schoolbook" pitchFamily="-65" charset="0"/>
              </a:rPr>
              <a:t>Price of Fuel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smtClean="0"/>
              <a:t>RULE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The rule is:</a:t>
            </a:r>
          </a:p>
          <a:p>
            <a:pPr eaLnBrk="1" hangingPunct="1">
              <a:buFont typeface="Wingdings" pitchFamily="-65" charset="2"/>
              <a:buNone/>
            </a:pPr>
            <a:r>
              <a:rPr lang="en-US" sz="3200" dirty="0" smtClean="0"/>
              <a:t>	 cost per </a:t>
            </a:r>
            <a:r>
              <a:rPr lang="en-US" sz="3200" dirty="0" err="1" smtClean="0"/>
              <a:t>litre</a:t>
            </a:r>
            <a:r>
              <a:rPr lang="en-US" sz="3200" dirty="0" smtClean="0"/>
              <a:t> = 98.9 ¢</a:t>
            </a:r>
          </a:p>
          <a:p>
            <a:pPr eaLnBrk="1" hangingPunct="1"/>
            <a:r>
              <a:rPr lang="en-US" sz="3200" dirty="0" smtClean="0"/>
              <a:t>The rule is   y = 98.9 ¢</a:t>
            </a:r>
          </a:p>
          <a:p>
            <a:pPr eaLnBrk="1" hangingPunct="1"/>
            <a:endParaRPr lang="en-US" sz="3200" dirty="0" smtClean="0"/>
          </a:p>
          <a:p>
            <a:pPr eaLnBrk="1" hangingPunct="1">
              <a:buNone/>
            </a:pPr>
            <a:r>
              <a:rPr lang="en-US" sz="3200" dirty="0" smtClean="0"/>
              <a:t>Table of Values</a:t>
            </a:r>
          </a:p>
          <a:p>
            <a:pPr eaLnBrk="1" hangingPunct="1">
              <a:buNone/>
            </a:pPr>
            <a:r>
              <a:rPr lang="en-US" sz="3200" dirty="0" smtClean="0"/>
              <a:t>No matter what the x value is..the y value always stays the </a:t>
            </a:r>
            <a:r>
              <a:rPr lang="en-US" sz="3200" dirty="0" smtClean="0">
                <a:solidFill>
                  <a:srgbClr val="FF0000"/>
                </a:solidFill>
              </a:rPr>
              <a:t>SAME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cap="none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The cost per </a:t>
            </a:r>
            <a:r>
              <a:rPr lang="en-US" sz="3200" dirty="0" err="1" smtClean="0"/>
              <a:t>litre</a:t>
            </a:r>
            <a:r>
              <a:rPr lang="en-US" sz="3200" dirty="0" smtClean="0"/>
              <a:t> is constant</a:t>
            </a:r>
          </a:p>
          <a:p>
            <a:pPr eaLnBrk="1" hangingPunct="1">
              <a:lnSpc>
                <a:spcPct val="90000"/>
              </a:lnSpc>
              <a:buFont typeface="Wingdings" pitchFamily="-65" charset="2"/>
              <a:buNone/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The rate of change is zero (a = 0)</a:t>
            </a:r>
          </a:p>
          <a:p>
            <a:pPr eaLnBrk="1" hangingPunct="1">
              <a:lnSpc>
                <a:spcPct val="90000"/>
              </a:lnSpc>
              <a:buFont typeface="Wingdings" pitchFamily="-65" charset="2"/>
              <a:buNone/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We call this a ZERO VARIATION relation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The rule is: y = b (constant value)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                    y = 98.9</a:t>
            </a:r>
          </a:p>
          <a:p>
            <a:pPr eaLnBrk="1" hangingPunct="1">
              <a:lnSpc>
                <a:spcPct val="90000"/>
              </a:lnSpc>
              <a:buFont typeface="Wingdings" pitchFamily="-65" charset="2"/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1670" y="2500306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Do..Workbook </a:t>
            </a:r>
            <a:br>
              <a:rPr lang="en-CA" dirty="0" smtClean="0"/>
            </a:br>
            <a:r>
              <a:rPr lang="en-CA" dirty="0" smtClean="0"/>
              <a:t>page 107-108 </a:t>
            </a:r>
            <a:br>
              <a:rPr lang="en-CA" dirty="0" smtClean="0"/>
            </a:br>
            <a:r>
              <a:rPr lang="en-CA" dirty="0" smtClean="0"/>
              <a:t>Activity 2 Cost of Bus Ride</a:t>
            </a:r>
            <a:br>
              <a:rPr lang="en-CA" dirty="0" smtClean="0"/>
            </a:br>
            <a:r>
              <a:rPr lang="en-CA" dirty="0" smtClean="0"/>
              <a:t>do..</a:t>
            </a:r>
            <a:r>
              <a:rPr lang="en-CA" dirty="0" err="1" smtClean="0"/>
              <a:t>a,b,c,d,e,f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page 116 #8</a:t>
            </a:r>
            <a:br>
              <a:rPr lang="en-CA" dirty="0" smtClean="0"/>
            </a:br>
            <a:r>
              <a:rPr lang="en-CA" dirty="0" smtClean="0"/>
              <a:t>page 143 #2</a:t>
            </a:r>
            <a:br>
              <a:rPr lang="en-CA" dirty="0" smtClean="0"/>
            </a:br>
            <a:r>
              <a:rPr lang="en-CA" dirty="0" smtClean="0">
                <a:solidFill>
                  <a:srgbClr val="FF0000"/>
                </a:solidFill>
              </a:rPr>
              <a:t>Textbook #1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page 153 #4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bring textbook #2 from now on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dirty="0" smtClean="0"/>
              <a:t>RELATION 2 – DIRECT VARIATION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cost of apples is $2.50 per kg.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Independent variable: number of kg you buy</a:t>
            </a:r>
          </a:p>
          <a:p>
            <a:pPr eaLnBrk="1" hangingPunct="1"/>
            <a:r>
              <a:rPr lang="en-US" sz="2800" dirty="0" smtClean="0"/>
              <a:t>Dependent variable: cost of buying apples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464</TotalTime>
  <Words>463</Words>
  <Application>Microsoft Office PowerPoint</Application>
  <PresentationFormat>On-screen Show (4:3)</PresentationFormat>
  <Paragraphs>145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TYPES OF RELATIONS</vt:lpstr>
      <vt:lpstr>       LINEAR RELATIONS:  </vt:lpstr>
      <vt:lpstr>RELATION 1 – CONSTANT FUNCTION</vt:lpstr>
      <vt:lpstr>RELATION 1</vt:lpstr>
      <vt:lpstr>GRAPH ..straight line parallel to x-axis</vt:lpstr>
      <vt:lpstr>RULE</vt:lpstr>
      <vt:lpstr>Slide 7</vt:lpstr>
      <vt:lpstr>Do..Workbook  page 107-108  Activity 2 Cost of Bus Ride do..a,b,c,d,e,f page 116 #8 page 143 #2 Textbook #1 page 153 #4 bring textbook #2 from now on</vt:lpstr>
      <vt:lpstr>RELATION 2 – DIRECT VARIATION</vt:lpstr>
      <vt:lpstr>RELATION 2 – DIRECT VARIATION</vt:lpstr>
      <vt:lpstr>TABLE OF VALUES</vt:lpstr>
      <vt:lpstr>TABLE OF VALUES</vt:lpstr>
      <vt:lpstr>TABLE OF VALUES</vt:lpstr>
      <vt:lpstr>GRAPH</vt:lpstr>
      <vt:lpstr>DIRECT VARIATION</vt:lpstr>
      <vt:lpstr>Work on zero and direct relations</vt:lpstr>
      <vt:lpstr>Quiz on rate of change…take out a piece of paper..put your name on it… </vt:lpstr>
    </vt:vector>
  </TitlesOfParts>
  <Company>HRHS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Relations</dc:title>
  <dc:creator>Erica Rennie</dc:creator>
  <cp:lastModifiedBy>Daphne</cp:lastModifiedBy>
  <cp:revision>54</cp:revision>
  <dcterms:created xsi:type="dcterms:W3CDTF">2010-01-10T18:10:31Z</dcterms:created>
  <dcterms:modified xsi:type="dcterms:W3CDTF">2010-12-06T13:41:52Z</dcterms:modified>
</cp:coreProperties>
</file>