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12/6/2010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Partial relation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Finding the rule for </a:t>
            </a:r>
            <a:r>
              <a:rPr lang="en-CA" u="sng" dirty="0" smtClean="0"/>
              <a:t>partial</a:t>
            </a:r>
            <a:r>
              <a:rPr lang="en-CA" dirty="0" smtClean="0"/>
              <a:t> from a table of values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2643182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Remember: the rule “looks” like  y = </a:t>
            </a:r>
            <a:r>
              <a:rPr lang="en-CA" dirty="0" err="1" smtClean="0"/>
              <a:t>ax</a:t>
            </a:r>
            <a:r>
              <a:rPr lang="en-CA" dirty="0" smtClean="0"/>
              <a:t> + b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3286124"/>
            <a:ext cx="6572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Step 1: find the rate of change</a:t>
            </a:r>
          </a:p>
          <a:p>
            <a:r>
              <a:rPr lang="en-CA" sz="2800" dirty="0" smtClean="0"/>
              <a:t>            (1,5)    (2,6)</a:t>
            </a:r>
          </a:p>
          <a:p>
            <a:r>
              <a:rPr lang="en-CA" sz="2800" dirty="0" smtClean="0"/>
              <a:t>             x</a:t>
            </a:r>
            <a:r>
              <a:rPr lang="en-CA" sz="2800" baseline="-25000" dirty="0" smtClean="0"/>
              <a:t>1</a:t>
            </a:r>
            <a:r>
              <a:rPr lang="en-CA" sz="2800" dirty="0" smtClean="0"/>
              <a:t>y</a:t>
            </a:r>
            <a:r>
              <a:rPr lang="en-CA" sz="2800" baseline="-25000" dirty="0" smtClean="0"/>
              <a:t>1  </a:t>
            </a:r>
            <a:r>
              <a:rPr lang="en-CA" sz="2800" dirty="0" smtClean="0"/>
              <a:t>     x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y</a:t>
            </a:r>
            <a:r>
              <a:rPr lang="en-CA" sz="2800" baseline="-25000" dirty="0" smtClean="0"/>
              <a:t>2</a:t>
            </a:r>
          </a:p>
          <a:p>
            <a:r>
              <a:rPr lang="en-CA" sz="2800" dirty="0" smtClean="0"/>
              <a:t>            a = </a:t>
            </a:r>
            <a:r>
              <a:rPr lang="en-CA" sz="2800" u="sng" dirty="0" smtClean="0"/>
              <a:t>6-5 </a:t>
            </a:r>
            <a:endParaRPr lang="en-CA" sz="2800" dirty="0" smtClean="0"/>
          </a:p>
          <a:p>
            <a:r>
              <a:rPr lang="en-CA" sz="2800" dirty="0" smtClean="0"/>
              <a:t>                  2-1</a:t>
            </a:r>
          </a:p>
          <a:p>
            <a:r>
              <a:rPr lang="en-CA" sz="2800" dirty="0" smtClean="0"/>
              <a:t>            a = 1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7239000" cy="4846320"/>
          </a:xfrm>
        </p:spPr>
        <p:txBody>
          <a:bodyPr/>
          <a:lstStyle/>
          <a:p>
            <a:r>
              <a:rPr lang="en-CA" dirty="0" smtClean="0"/>
              <a:t>Step 2: find the initial value “b”</a:t>
            </a:r>
          </a:p>
          <a:p>
            <a:pPr>
              <a:buNone/>
            </a:pPr>
            <a:r>
              <a:rPr lang="en-CA" dirty="0" smtClean="0"/>
              <a:t>               y = </a:t>
            </a:r>
            <a:r>
              <a:rPr lang="en-CA" dirty="0" err="1" smtClean="0"/>
              <a:t>ax</a:t>
            </a:r>
            <a:r>
              <a:rPr lang="en-CA" dirty="0" smtClean="0"/>
              <a:t> + b</a:t>
            </a:r>
          </a:p>
          <a:p>
            <a:pPr>
              <a:buNone/>
            </a:pPr>
            <a:r>
              <a:rPr lang="en-CA" dirty="0" smtClean="0"/>
              <a:t>              you need to pick 1 of the coordinates</a:t>
            </a:r>
          </a:p>
          <a:p>
            <a:pPr>
              <a:buNone/>
            </a:pPr>
            <a:r>
              <a:rPr lang="en-CA" dirty="0" smtClean="0"/>
              <a:t>             to substitute into the rule (1,5)</a:t>
            </a:r>
          </a:p>
          <a:p>
            <a:pPr>
              <a:buNone/>
            </a:pPr>
            <a:r>
              <a:rPr lang="en-CA" dirty="0" smtClean="0"/>
              <a:t>                                                       </a:t>
            </a:r>
            <a:r>
              <a:rPr lang="en-CA" dirty="0" err="1" smtClean="0"/>
              <a:t>x,y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        5 = 1(1) + b</a:t>
            </a:r>
          </a:p>
          <a:p>
            <a:pPr>
              <a:buNone/>
            </a:pPr>
            <a:r>
              <a:rPr lang="en-CA" dirty="0" smtClean="0"/>
              <a:t>          5 = 1 + b</a:t>
            </a:r>
          </a:p>
          <a:p>
            <a:pPr>
              <a:buNone/>
            </a:pPr>
            <a:r>
              <a:rPr lang="en-CA" dirty="0" smtClean="0"/>
              <a:t>          5 </a:t>
            </a:r>
            <a:r>
              <a:rPr lang="en-CA" dirty="0" smtClean="0">
                <a:solidFill>
                  <a:srgbClr val="FF0000"/>
                </a:solidFill>
              </a:rPr>
              <a:t>– 1</a:t>
            </a:r>
            <a:r>
              <a:rPr lang="en-CA" dirty="0" smtClean="0"/>
              <a:t> = </a:t>
            </a:r>
            <a:r>
              <a:rPr lang="en-CA" dirty="0" err="1" smtClean="0"/>
              <a:t>1</a:t>
            </a:r>
            <a:r>
              <a:rPr lang="en-CA" dirty="0" smtClean="0"/>
              <a:t> + b </a:t>
            </a:r>
            <a:r>
              <a:rPr lang="en-CA" dirty="0" smtClean="0">
                <a:solidFill>
                  <a:srgbClr val="FF0000"/>
                </a:solidFill>
              </a:rPr>
              <a:t>- 1</a:t>
            </a:r>
          </a:p>
          <a:p>
            <a:pPr>
              <a:buNone/>
            </a:pPr>
            <a:r>
              <a:rPr lang="en-CA" dirty="0" smtClean="0"/>
              <a:t>           4 = b   now put it back into the rule</a:t>
            </a:r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r>
              <a:rPr lang="en-CA" dirty="0" smtClean="0"/>
              <a:t>So far you have a = 1 and b = 4  that’s all you need to do this !!!</a:t>
            </a:r>
          </a:p>
          <a:p>
            <a:endParaRPr lang="en-CA" dirty="0" smtClean="0"/>
          </a:p>
          <a:p>
            <a:r>
              <a:rPr lang="en-CA" dirty="0" smtClean="0"/>
              <a:t>Rule   y = 1x + 4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Try the following example..follow the pattern</a:t>
            </a:r>
          </a:p>
          <a:p>
            <a:pPr>
              <a:buNone/>
            </a:pPr>
            <a:endParaRPr lang="en-C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3857628"/>
          <a:ext cx="4714908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</a:tblGrid>
              <a:tr h="750099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X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30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40</a:t>
                      </a:r>
                      <a:endParaRPr lang="en-CA" sz="3600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y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560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680</a:t>
                      </a:r>
                      <a:endParaRPr lang="en-CA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r>
              <a:rPr lang="en-CA" dirty="0" smtClean="0"/>
              <a:t>Step 1- find “a’”</a:t>
            </a:r>
          </a:p>
          <a:p>
            <a:pPr>
              <a:buNone/>
            </a:pPr>
            <a:r>
              <a:rPr lang="en-CA" dirty="0" smtClean="0"/>
              <a:t>              ( 30,560)  (40,680)</a:t>
            </a:r>
          </a:p>
          <a:p>
            <a:pPr>
              <a:buNone/>
            </a:pPr>
            <a:r>
              <a:rPr lang="en-CA" dirty="0" smtClean="0"/>
              <a:t>                x</a:t>
            </a:r>
            <a:r>
              <a:rPr lang="en-CA" baseline="-25000" dirty="0" smtClean="0"/>
              <a:t>1</a:t>
            </a:r>
            <a:r>
              <a:rPr lang="en-CA" dirty="0" smtClean="0"/>
              <a:t>  y</a:t>
            </a:r>
            <a:r>
              <a:rPr lang="en-CA" baseline="-25000" dirty="0" smtClean="0"/>
              <a:t>1</a:t>
            </a:r>
            <a:r>
              <a:rPr lang="en-CA" dirty="0" smtClean="0"/>
              <a:t>      x</a:t>
            </a:r>
            <a:r>
              <a:rPr lang="en-CA" baseline="-25000" dirty="0" smtClean="0"/>
              <a:t>2</a:t>
            </a:r>
            <a:r>
              <a:rPr lang="en-CA" dirty="0" smtClean="0"/>
              <a:t>  y</a:t>
            </a:r>
            <a:r>
              <a:rPr lang="en-CA" baseline="-25000" dirty="0" smtClean="0"/>
              <a:t>2</a:t>
            </a:r>
          </a:p>
          <a:p>
            <a:pPr>
              <a:buNone/>
            </a:pPr>
            <a:r>
              <a:rPr lang="en-CA" dirty="0" smtClean="0"/>
              <a:t>                a = </a:t>
            </a:r>
            <a:r>
              <a:rPr lang="en-CA" u="sng" dirty="0" smtClean="0"/>
              <a:t>680-560 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                 40-30</a:t>
            </a:r>
          </a:p>
          <a:p>
            <a:pPr>
              <a:buNone/>
            </a:pPr>
            <a:r>
              <a:rPr lang="en-CA" dirty="0" smtClean="0"/>
              <a:t>                a = </a:t>
            </a:r>
            <a:r>
              <a:rPr lang="en-CA" u="sng" dirty="0" smtClean="0"/>
              <a:t>120 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                   10</a:t>
            </a:r>
          </a:p>
          <a:p>
            <a:pPr>
              <a:buNone/>
            </a:pPr>
            <a:r>
              <a:rPr lang="en-CA" dirty="0" smtClean="0"/>
              <a:t>                a = 12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en-CA" dirty="0" smtClean="0"/>
              <a:t>Step 2- find the “b”</a:t>
            </a:r>
          </a:p>
          <a:p>
            <a:pPr>
              <a:buNone/>
            </a:pPr>
            <a:r>
              <a:rPr lang="en-CA" dirty="0" smtClean="0"/>
              <a:t>   pick a coordinate (30,560)</a:t>
            </a:r>
          </a:p>
          <a:p>
            <a:pPr>
              <a:buNone/>
            </a:pPr>
            <a:r>
              <a:rPr lang="en-CA" dirty="0" smtClean="0"/>
              <a:t>                                x     y</a:t>
            </a:r>
          </a:p>
          <a:p>
            <a:pPr>
              <a:buNone/>
            </a:pPr>
            <a:r>
              <a:rPr lang="en-CA" dirty="0" smtClean="0"/>
              <a:t>    Y = </a:t>
            </a:r>
            <a:r>
              <a:rPr lang="en-CA" dirty="0" err="1" smtClean="0"/>
              <a:t>ax</a:t>
            </a:r>
            <a:r>
              <a:rPr lang="en-CA" dirty="0" smtClean="0"/>
              <a:t> + b</a:t>
            </a:r>
          </a:p>
          <a:p>
            <a:pPr>
              <a:buNone/>
            </a:pPr>
            <a:r>
              <a:rPr lang="en-CA" dirty="0" smtClean="0"/>
              <a:t>560 = 12(30) + b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560 = 360 + b</a:t>
            </a:r>
          </a:p>
          <a:p>
            <a:pPr>
              <a:buNone/>
            </a:pPr>
            <a:r>
              <a:rPr lang="en-CA" dirty="0" smtClean="0"/>
              <a:t>560 – 360 = 240 + b -360</a:t>
            </a:r>
          </a:p>
          <a:p>
            <a:pPr>
              <a:buNone/>
            </a:pPr>
            <a:r>
              <a:rPr lang="en-CA" dirty="0" smtClean="0"/>
              <a:t>     b = 200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Write the rule    y = 12x + 200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Find the rule for these partial relations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962592"/>
          </a:xfrm>
        </p:spPr>
        <p:txBody>
          <a:bodyPr>
            <a:normAutofit lnSpcReduction="10000"/>
          </a:bodyPr>
          <a:lstStyle/>
          <a:p>
            <a:r>
              <a:rPr lang="en-CA" sz="4000" dirty="0" smtClean="0"/>
              <a:t>1-  ( 3,15) and (-2,-5)</a:t>
            </a:r>
            <a:endParaRPr lang="en-CA" sz="3200" dirty="0" smtClean="0">
              <a:solidFill>
                <a:srgbClr val="FF0000"/>
              </a:solidFill>
            </a:endParaRPr>
          </a:p>
          <a:p>
            <a:r>
              <a:rPr lang="en-CA" sz="4000" dirty="0" smtClean="0"/>
              <a:t>2-  (2,2) and (-5,23)</a:t>
            </a:r>
            <a:endParaRPr lang="en-CA" sz="3200" dirty="0" smtClean="0">
              <a:solidFill>
                <a:srgbClr val="FF0000"/>
              </a:solidFill>
            </a:endParaRPr>
          </a:p>
          <a:p>
            <a:r>
              <a:rPr lang="en-CA" sz="4000" dirty="0" smtClean="0"/>
              <a:t>3-  (6,38) and (11,53)</a:t>
            </a:r>
            <a:endParaRPr lang="en-CA" sz="2800" dirty="0" smtClean="0">
              <a:solidFill>
                <a:srgbClr val="FF0000"/>
              </a:solidFill>
            </a:endParaRPr>
          </a:p>
          <a:p>
            <a:endParaRPr lang="en-CA" dirty="0" smtClean="0"/>
          </a:p>
          <a:p>
            <a:r>
              <a:rPr lang="en-CA" dirty="0" smtClean="0"/>
              <a:t>Follow all the steps like in your notes.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4429132"/>
            <a:ext cx="671517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>Answers</a:t>
            </a:r>
          </a:p>
          <a:p>
            <a:r>
              <a:rPr lang="en-CA" sz="3200" dirty="0" smtClean="0">
                <a:solidFill>
                  <a:srgbClr val="FF0000"/>
                </a:solidFill>
              </a:rPr>
              <a:t>1- y=4x+3</a:t>
            </a:r>
          </a:p>
          <a:p>
            <a:r>
              <a:rPr lang="en-CA" sz="3200" dirty="0" smtClean="0">
                <a:solidFill>
                  <a:srgbClr val="FF0000"/>
                </a:solidFill>
              </a:rPr>
              <a:t>2- y=-3x +8</a:t>
            </a:r>
          </a:p>
          <a:p>
            <a:r>
              <a:rPr lang="en-CA" sz="3200" dirty="0" smtClean="0">
                <a:solidFill>
                  <a:srgbClr val="FF0000"/>
                </a:solidFill>
              </a:rPr>
              <a:t>3- y=3x +20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find the rule for partial from a 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 the graph look to see if the line passes through the y-axis at point </a:t>
            </a:r>
            <a:r>
              <a:rPr lang="en-CA" u="sng" dirty="0" smtClean="0">
                <a:solidFill>
                  <a:srgbClr val="FF0000"/>
                </a:solidFill>
              </a:rPr>
              <a:t>that you know</a:t>
            </a:r>
            <a:r>
              <a:rPr lang="en-CA" dirty="0" smtClean="0"/>
              <a:t>.</a:t>
            </a:r>
          </a:p>
          <a:p>
            <a:pPr>
              <a:buNone/>
            </a:pPr>
            <a:r>
              <a:rPr lang="en-CA" dirty="0" smtClean="0"/>
              <a:t>                                 in this case you know </a:t>
            </a:r>
          </a:p>
          <a:p>
            <a:pPr>
              <a:buNone/>
            </a:pPr>
            <a:r>
              <a:rPr lang="en-CA" dirty="0" smtClean="0"/>
              <a:t>                                 that the b=3.</a:t>
            </a:r>
          </a:p>
          <a:p>
            <a:r>
              <a:rPr lang="en-CA" dirty="0" smtClean="0"/>
              <a:t> Pick the coordinates of the initial value (0,3) and then 1 other point. Use these 2 points to calculate “a”.</a:t>
            </a:r>
          </a:p>
          <a:p>
            <a:r>
              <a:rPr lang="en-CA" dirty="0" smtClean="0"/>
              <a:t>Once you have calculated “a” you can write out the rule in the form of y=</a:t>
            </a:r>
            <a:r>
              <a:rPr lang="en-CA" dirty="0" err="1" smtClean="0"/>
              <a:t>ax+b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</a:t>
            </a:r>
            <a:endParaRPr lang="en-CA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714480" y="292893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071670" y="2571744"/>
            <a:ext cx="1500198" cy="715968"/>
            <a:chOff x="2071670" y="2571744"/>
            <a:chExt cx="1500198" cy="7159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071670" y="3286124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214546" y="2571744"/>
              <a:ext cx="1285884" cy="50006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28794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find the rule for partial when you don’t know 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 the graph, pick two points that are definitely on the line.</a:t>
            </a:r>
          </a:p>
          <a:p>
            <a:r>
              <a:rPr lang="en-CA" dirty="0" smtClean="0"/>
              <a:t>Find the rate of change</a:t>
            </a:r>
          </a:p>
          <a:p>
            <a:r>
              <a:rPr lang="en-CA" dirty="0" smtClean="0"/>
              <a:t>Follow the steps for finding the rule for partial based on a table of values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4306 + 91’s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Workbook homework</a:t>
            </a:r>
          </a:p>
          <a:p>
            <a:r>
              <a:rPr lang="en-CA" dirty="0" smtClean="0"/>
              <a:t>Page 121 #3-7 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Not for homework but work on it if you finish the above</a:t>
            </a:r>
          </a:p>
          <a:p>
            <a:r>
              <a:rPr lang="en-CA" dirty="0" smtClean="0"/>
              <a:t>Page 112 #1,2</a:t>
            </a:r>
          </a:p>
          <a:p>
            <a:r>
              <a:rPr lang="en-CA" dirty="0" smtClean="0"/>
              <a:t>Page 113 #3,4,5</a:t>
            </a:r>
          </a:p>
          <a:p>
            <a:r>
              <a:rPr lang="en-CA" dirty="0" smtClean="0"/>
              <a:t>Page 114#5,6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92’s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Workbook homework</a:t>
            </a:r>
          </a:p>
          <a:p>
            <a:r>
              <a:rPr lang="en-CA" dirty="0" smtClean="0"/>
              <a:t>Page 121 #3-7 </a:t>
            </a:r>
          </a:p>
          <a:p>
            <a:r>
              <a:rPr lang="en-CA" dirty="0" smtClean="0"/>
              <a:t>Page 112 #1,2</a:t>
            </a:r>
          </a:p>
          <a:p>
            <a:r>
              <a:rPr lang="en-CA" dirty="0" smtClean="0"/>
              <a:t>Page 113 #3,4,5(use -1,0,1 as x values in the table of values)</a:t>
            </a:r>
          </a:p>
          <a:p>
            <a:r>
              <a:rPr lang="en-CA" dirty="0" smtClean="0"/>
              <a:t>Page 114#5 continued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Partial variation relation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 received a flyer in the mail from a landscaping company that maintains lawns in my area.</a:t>
            </a:r>
          </a:p>
          <a:p>
            <a:r>
              <a:rPr lang="en-CA" dirty="0" smtClean="0"/>
              <a:t>They charge $5 for the use of their equipment and then $4 per hour to cut and trim the grass.</a:t>
            </a:r>
          </a:p>
          <a:p>
            <a:r>
              <a:rPr lang="en-CA" dirty="0" smtClean="0"/>
              <a:t>Independent variable:  # of hours it takes </a:t>
            </a:r>
          </a:p>
          <a:p>
            <a:r>
              <a:rPr lang="en-CA" dirty="0" smtClean="0"/>
              <a:t>Dependent variable: the amount I must pay $</a:t>
            </a:r>
          </a:p>
          <a:p>
            <a:r>
              <a:rPr lang="en-CA" dirty="0" smtClean="0"/>
              <a:t>Rate of Change: $4 per hour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equation of a line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Write the equation of the line that passes through the following points.</a:t>
            </a:r>
          </a:p>
          <a:p>
            <a:r>
              <a:rPr lang="en-CA" sz="2800" dirty="0" smtClean="0"/>
              <a:t>Be sure to show all work required…neatly.</a:t>
            </a:r>
          </a:p>
          <a:p>
            <a:endParaRPr lang="en-CA" sz="2800" dirty="0" smtClean="0"/>
          </a:p>
          <a:p>
            <a:pPr marL="342900" indent="-342900">
              <a:buAutoNum type="alphaLcParenR"/>
            </a:pPr>
            <a:r>
              <a:rPr lang="en-CA" sz="2800" dirty="0" smtClean="0"/>
              <a:t>(3,-2) and (4,0)	b) (7,-4) and (4,5)</a:t>
            </a:r>
          </a:p>
          <a:p>
            <a:pPr marL="342900" indent="-342900"/>
            <a:endParaRPr lang="en-CA" sz="2800" dirty="0" smtClean="0"/>
          </a:p>
          <a:p>
            <a:pPr marL="342900" indent="-342900">
              <a:buFontTx/>
              <a:buAutoNum type="alphaLcParenR" startAt="3"/>
            </a:pPr>
            <a:r>
              <a:rPr lang="en-CA" sz="2800" dirty="0" smtClean="0"/>
              <a:t>(1,2) and (3,-2)	d) (9,4) and (10,-2)                                           </a:t>
            </a:r>
          </a:p>
          <a:p>
            <a:pPr marL="342900" indent="-342900"/>
            <a:endParaRPr lang="en-CA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596" y="492919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e) (4,1) (12,5)</a:t>
            </a:r>
          </a:p>
          <a:p>
            <a:r>
              <a:rPr lang="en-CA" sz="2800" dirty="0" smtClean="0"/>
              <a:t>    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364331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 = 2x – 8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371475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 = -3x +17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 = -2x +4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464344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 = -6x +58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557214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Y = 0.5x -1 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785794"/>
            <a:ext cx="77153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(3,-2) ( 4,0)</a:t>
            </a:r>
          </a:p>
          <a:p>
            <a:r>
              <a:rPr lang="en-CA" sz="2400" dirty="0" smtClean="0"/>
              <a:t> x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y 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    x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 y</a:t>
            </a:r>
            <a:r>
              <a:rPr lang="en-CA" sz="2400" baseline="-25000" dirty="0" smtClean="0"/>
              <a:t>2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Find “a”=   </a:t>
            </a:r>
            <a:r>
              <a:rPr lang="en-CA" sz="2400" u="sng" dirty="0" smtClean="0"/>
              <a:t>0 – (-2)</a:t>
            </a:r>
          </a:p>
          <a:p>
            <a:r>
              <a:rPr lang="en-CA" sz="2400" dirty="0" smtClean="0"/>
              <a:t>                  4-3</a:t>
            </a:r>
          </a:p>
          <a:p>
            <a:r>
              <a:rPr lang="en-CA" sz="2400" dirty="0" smtClean="0"/>
              <a:t>           a = </a:t>
            </a:r>
            <a:r>
              <a:rPr lang="en-CA" sz="2400" u="sng" dirty="0" smtClean="0"/>
              <a:t>2</a:t>
            </a:r>
          </a:p>
          <a:p>
            <a:r>
              <a:rPr lang="en-CA" sz="2400" dirty="0" smtClean="0"/>
              <a:t>                 1</a:t>
            </a:r>
          </a:p>
          <a:p>
            <a:r>
              <a:rPr lang="en-CA" sz="2400" dirty="0" smtClean="0"/>
              <a:t>           a = 2</a:t>
            </a:r>
          </a:p>
          <a:p>
            <a:endParaRPr lang="en-CA" sz="2400" dirty="0" smtClean="0"/>
          </a:p>
          <a:p>
            <a:r>
              <a:rPr lang="en-CA" sz="2400" dirty="0" smtClean="0"/>
              <a:t>Find “b”  y = </a:t>
            </a:r>
            <a:r>
              <a:rPr lang="en-CA" sz="2400" dirty="0" err="1" smtClean="0"/>
              <a:t>ax</a:t>
            </a:r>
            <a:r>
              <a:rPr lang="en-CA" sz="2400" dirty="0" smtClean="0"/>
              <a:t> + b</a:t>
            </a:r>
          </a:p>
          <a:p>
            <a:r>
              <a:rPr lang="en-CA" sz="2400" dirty="0" smtClean="0"/>
              <a:t>               0 = 2(4) +b</a:t>
            </a:r>
          </a:p>
          <a:p>
            <a:r>
              <a:rPr lang="en-CA" sz="2400" dirty="0" smtClean="0"/>
              <a:t>               0 = 8 + b</a:t>
            </a:r>
          </a:p>
          <a:p>
            <a:r>
              <a:rPr lang="en-CA" sz="2400" dirty="0" smtClean="0"/>
              <a:t>               0</a:t>
            </a:r>
            <a:r>
              <a:rPr lang="en-CA" sz="2400" dirty="0" smtClean="0">
                <a:solidFill>
                  <a:srgbClr val="FF0000"/>
                </a:solidFill>
              </a:rPr>
              <a:t>-8</a:t>
            </a:r>
            <a:r>
              <a:rPr lang="en-CA" sz="2400" dirty="0" smtClean="0"/>
              <a:t> = 8 + b </a:t>
            </a:r>
            <a:r>
              <a:rPr lang="en-CA" sz="2400" dirty="0" smtClean="0">
                <a:solidFill>
                  <a:srgbClr val="FF0000"/>
                </a:solidFill>
              </a:rPr>
              <a:t>– 8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                 -8 = b</a:t>
            </a:r>
          </a:p>
          <a:p>
            <a:r>
              <a:rPr lang="en-CA" sz="2400" dirty="0" smtClean="0"/>
              <a:t>Write the rule  y = </a:t>
            </a:r>
            <a:r>
              <a:rPr lang="en-CA" sz="2400" dirty="0" err="1" smtClean="0"/>
              <a:t>ax</a:t>
            </a:r>
            <a:r>
              <a:rPr lang="en-CA" sz="2400" dirty="0" smtClean="0"/>
              <a:t> + b</a:t>
            </a:r>
          </a:p>
          <a:p>
            <a:r>
              <a:rPr lang="en-CA" sz="2400" dirty="0" smtClean="0"/>
              <a:t>                        y = 2x - 8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73581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Homework 4306</a:t>
            </a:r>
          </a:p>
          <a:p>
            <a:endParaRPr lang="en-CA" sz="3200" dirty="0" smtClean="0"/>
          </a:p>
          <a:p>
            <a:r>
              <a:rPr lang="en-CA" sz="3200" dirty="0" smtClean="0"/>
              <a:t>Finish the 5 questions (finding equation or rule)</a:t>
            </a:r>
          </a:p>
          <a:p>
            <a:endParaRPr lang="en-CA" sz="3200" dirty="0" smtClean="0"/>
          </a:p>
          <a:p>
            <a:r>
              <a:rPr lang="en-CA" sz="3200" dirty="0" smtClean="0"/>
              <a:t>Textbook #2 page 119 #13</a:t>
            </a:r>
          </a:p>
          <a:p>
            <a:r>
              <a:rPr lang="en-CA" sz="3200" dirty="0" smtClean="0"/>
              <a:t>                   page 120 #16</a:t>
            </a:r>
          </a:p>
          <a:p>
            <a:r>
              <a:rPr lang="en-CA" sz="3200" dirty="0" smtClean="0"/>
              <a:t>                   page 125 #32</a:t>
            </a:r>
          </a:p>
          <a:p>
            <a:endParaRPr lang="en-CA" sz="3200" dirty="0" smtClean="0"/>
          </a:p>
          <a:p>
            <a:r>
              <a:rPr lang="en-CA" sz="3200" dirty="0" smtClean="0"/>
              <a:t>Expect an assessment on finding the rule on Wednesday or Thursday</a:t>
            </a:r>
          </a:p>
          <a:p>
            <a:endParaRPr lang="en-C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700092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r>
              <a:rPr lang="en-CA" sz="4000" dirty="0" smtClean="0"/>
              <a:t>91’s</a:t>
            </a:r>
          </a:p>
          <a:p>
            <a:r>
              <a:rPr lang="en-CA" sz="4000" dirty="0" smtClean="0">
                <a:solidFill>
                  <a:srgbClr val="FF0000"/>
                </a:solidFill>
              </a:rPr>
              <a:t>workbook</a:t>
            </a:r>
          </a:p>
          <a:p>
            <a:r>
              <a:rPr lang="en-CA" sz="3200" dirty="0" smtClean="0"/>
              <a:t>Page 112 #1,2</a:t>
            </a:r>
          </a:p>
          <a:p>
            <a:r>
              <a:rPr lang="en-CA" sz="3200" dirty="0" smtClean="0"/>
              <a:t>Page 113 #3,4,5</a:t>
            </a:r>
          </a:p>
          <a:p>
            <a:r>
              <a:rPr lang="en-CA" sz="3200" dirty="0" smtClean="0"/>
              <a:t>Page 114#5 continued #6</a:t>
            </a:r>
          </a:p>
          <a:p>
            <a:endParaRPr lang="en-CA" sz="3200" dirty="0" smtClean="0"/>
          </a:p>
          <a:p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677246"/>
          </a:xfrm>
        </p:spPr>
        <p:txBody>
          <a:bodyPr/>
          <a:lstStyle/>
          <a:p>
            <a:r>
              <a:rPr lang="en-CA" dirty="0" smtClean="0"/>
              <a:t>Table of values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7239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Number of hours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0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1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4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Cost $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5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9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13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21</a:t>
                      </a:r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2357430"/>
            <a:ext cx="7215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The table of values will have a “initial value or starting cost”.  This is the value of y when x=0</a:t>
            </a:r>
          </a:p>
          <a:p>
            <a:r>
              <a:rPr lang="en-CA" sz="2800" dirty="0" smtClean="0"/>
              <a:t>In our situation, the initial value is = to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43576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The initial value has a symbol “</a:t>
            </a:r>
            <a:r>
              <a:rPr lang="en-CA" sz="2800" b="1" dirty="0" smtClean="0">
                <a:solidFill>
                  <a:srgbClr val="FF0000"/>
                </a:solidFill>
              </a:rPr>
              <a:t>b</a:t>
            </a:r>
            <a:r>
              <a:rPr lang="en-CA" sz="2800" dirty="0" smtClean="0"/>
              <a:t>”</a:t>
            </a:r>
            <a:endParaRPr lang="en-C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5000636"/>
            <a:ext cx="6786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The table of values is NOT PROPORTIONAL…means you </a:t>
            </a:r>
            <a:r>
              <a:rPr lang="en-CA" sz="2800" u="sng" dirty="0" smtClean="0">
                <a:solidFill>
                  <a:srgbClr val="FF0000"/>
                </a:solidFill>
              </a:rPr>
              <a:t>cannot cross multiply</a:t>
            </a:r>
            <a:r>
              <a:rPr lang="en-CA" sz="2800" dirty="0" smtClean="0"/>
              <a:t> to get the same answer.</a:t>
            </a:r>
            <a:endParaRPr lang="en-CA" sz="28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2928926" y="2143116"/>
            <a:ext cx="2357454" cy="164307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642934"/>
          </a:xfrm>
        </p:spPr>
        <p:txBody>
          <a:bodyPr/>
          <a:lstStyle/>
          <a:p>
            <a:r>
              <a:rPr lang="en-CA" dirty="0" smtClean="0"/>
              <a:t>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7286676" cy="4357718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The line of the graph does not go through the origin.</a:t>
            </a:r>
          </a:p>
          <a:p>
            <a:r>
              <a:rPr lang="en-CA" sz="3200" dirty="0" smtClean="0"/>
              <a:t>The line starts above or below the origin</a:t>
            </a:r>
          </a:p>
          <a:p>
            <a:r>
              <a:rPr lang="en-CA" sz="3200" dirty="0" smtClean="0"/>
              <a:t>The line starts at the initial value “b” and then goes in a straight line.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en-CA" dirty="0" smtClean="0"/>
              <a:t>graph</a:t>
            </a:r>
            <a:endParaRPr lang="en-CA" dirty="0"/>
          </a:p>
        </p:txBody>
      </p:sp>
      <p:grpSp>
        <p:nvGrpSpPr>
          <p:cNvPr id="57" name="Group 56"/>
          <p:cNvGrpSpPr/>
          <p:nvPr/>
        </p:nvGrpSpPr>
        <p:grpSpPr>
          <a:xfrm>
            <a:off x="428596" y="1214422"/>
            <a:ext cx="6643734" cy="4012670"/>
            <a:chOff x="428596" y="1214422"/>
            <a:chExt cx="6643734" cy="4012670"/>
          </a:xfrm>
        </p:grpSpPr>
        <p:grpSp>
          <p:nvGrpSpPr>
            <p:cNvPr id="40" name="Group 39"/>
            <p:cNvGrpSpPr/>
            <p:nvPr/>
          </p:nvGrpSpPr>
          <p:grpSpPr>
            <a:xfrm>
              <a:off x="428596" y="1214422"/>
              <a:ext cx="6643734" cy="4012670"/>
              <a:chOff x="857224" y="1214422"/>
              <a:chExt cx="6643734" cy="401267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572132" y="4857760"/>
                <a:ext cx="19288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Number of hours</a:t>
                </a:r>
                <a:endParaRPr lang="en-CA" dirty="0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857224" y="1214422"/>
                <a:ext cx="5857916" cy="4012670"/>
                <a:chOff x="785786" y="2285992"/>
                <a:chExt cx="5857916" cy="4012670"/>
              </a:xfrm>
            </p:grpSpPr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1643042" y="5857892"/>
                  <a:ext cx="500066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 rot="5400000" flipH="1" flipV="1">
                  <a:off x="107125" y="4321975"/>
                  <a:ext cx="364333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/>
                <p:cNvSpPr txBox="1"/>
                <p:nvPr/>
              </p:nvSpPr>
              <p:spPr>
                <a:xfrm>
                  <a:off x="785786" y="2285992"/>
                  <a:ext cx="7143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CA" dirty="0" smtClean="0"/>
                    <a:t>Cost</a:t>
                  </a:r>
                  <a:endParaRPr lang="en-CA" dirty="0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500166" y="5929330"/>
                  <a:ext cx="421484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CA" dirty="0" smtClean="0"/>
                    <a:t>               1        2       3       4</a:t>
                  </a:r>
                  <a:endParaRPr lang="en-CA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214414" y="2714620"/>
                  <a:ext cx="785818" cy="34163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CA" dirty="0" smtClean="0"/>
                    <a:t>   22 - </a:t>
                  </a:r>
                </a:p>
                <a:p>
                  <a:pPr algn="r"/>
                  <a:r>
                    <a:rPr lang="en-CA" dirty="0" smtClean="0"/>
                    <a:t>20 -</a:t>
                  </a:r>
                </a:p>
                <a:p>
                  <a:pPr algn="r"/>
                  <a:r>
                    <a:rPr lang="en-CA" dirty="0" smtClean="0"/>
                    <a:t>18 -</a:t>
                  </a:r>
                </a:p>
                <a:p>
                  <a:pPr algn="r"/>
                  <a:r>
                    <a:rPr lang="en-CA" dirty="0" smtClean="0"/>
                    <a:t>16 -</a:t>
                  </a:r>
                </a:p>
                <a:p>
                  <a:pPr algn="r"/>
                  <a:r>
                    <a:rPr lang="en-CA" dirty="0" smtClean="0"/>
                    <a:t>14 -</a:t>
                  </a:r>
                </a:p>
                <a:p>
                  <a:pPr algn="r"/>
                  <a:r>
                    <a:rPr lang="en-CA" dirty="0" smtClean="0"/>
                    <a:t>12 -</a:t>
                  </a:r>
                </a:p>
                <a:p>
                  <a:pPr algn="r"/>
                  <a:r>
                    <a:rPr lang="en-CA" dirty="0" smtClean="0"/>
                    <a:t>10 -</a:t>
                  </a:r>
                </a:p>
                <a:p>
                  <a:pPr algn="r"/>
                  <a:r>
                    <a:rPr lang="en-CA" dirty="0" smtClean="0"/>
                    <a:t>8 -</a:t>
                  </a:r>
                </a:p>
                <a:p>
                  <a:pPr algn="r"/>
                  <a:r>
                    <a:rPr lang="en-CA" dirty="0" smtClean="0"/>
                    <a:t>6 -</a:t>
                  </a:r>
                </a:p>
                <a:p>
                  <a:pPr algn="r"/>
                  <a:r>
                    <a:rPr lang="en-CA" dirty="0" smtClean="0"/>
                    <a:t>4 -</a:t>
                  </a:r>
                </a:p>
                <a:p>
                  <a:pPr algn="r"/>
                  <a:r>
                    <a:rPr lang="en-CA" dirty="0" smtClean="0"/>
                    <a:t>2 -</a:t>
                  </a:r>
                </a:p>
                <a:p>
                  <a:pPr algn="r"/>
                  <a:r>
                    <a:rPr lang="en-CA" dirty="0" smtClean="0"/>
                    <a:t>      </a:t>
                  </a:r>
                  <a:endParaRPr lang="en-CA" dirty="0"/>
                </a:p>
              </p:txBody>
            </p:sp>
          </p:grpSp>
        </p:grpSp>
        <p:cxnSp>
          <p:nvCxnSpPr>
            <p:cNvPr id="42" name="Straight Connector 41"/>
            <p:cNvCxnSpPr/>
            <p:nvPr/>
          </p:nvCxnSpPr>
          <p:spPr>
            <a:xfrm flipV="1">
              <a:off x="1571604" y="1785926"/>
              <a:ext cx="2500330" cy="24288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786182" y="19288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(4,21)</a:t>
              </a:r>
              <a:endParaRPr lang="en-CA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786050" y="2928934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(2,13)</a:t>
              </a:r>
              <a:endParaRPr lang="en-CA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43108" y="3571876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(1,9)</a:t>
              </a:r>
              <a:endParaRPr lang="en-CA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14744" y="1571612"/>
              <a:ext cx="3571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/>
                <a:t>•</a:t>
              </a:r>
              <a:endParaRPr lang="en-CA" sz="36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643174" y="2643182"/>
              <a:ext cx="428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/>
                <a:t>•</a:t>
              </a:r>
              <a:endParaRPr lang="en-CA" sz="3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00232" y="3214686"/>
              <a:ext cx="3571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3600" dirty="0" smtClean="0"/>
                <a:t>•</a:t>
              </a:r>
              <a:endParaRPr lang="en-CA" sz="3600" dirty="0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 rot="10800000" flipV="1">
            <a:off x="1643042" y="4071942"/>
            <a:ext cx="2000264" cy="142876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500430" y="3000372"/>
            <a:ext cx="4572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Initial value is where the line crosses the y axis 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0166" y="5429264"/>
            <a:ext cx="492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The initial value is also called the </a:t>
            </a:r>
            <a:r>
              <a:rPr lang="en-CA" sz="2800" dirty="0" smtClean="0">
                <a:solidFill>
                  <a:srgbClr val="FF0000"/>
                </a:solidFill>
              </a:rPr>
              <a:t>y-intercept</a:t>
            </a:r>
            <a:endParaRPr lang="en-CA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rule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 rule looks like this:</a:t>
            </a:r>
          </a:p>
          <a:p>
            <a:pPr>
              <a:buNone/>
            </a:pPr>
            <a:r>
              <a:rPr lang="en-CA" sz="4000" dirty="0" smtClean="0"/>
              <a:t>             </a:t>
            </a:r>
            <a:r>
              <a:rPr lang="en-CA" sz="6600" dirty="0" smtClean="0"/>
              <a:t>y = </a:t>
            </a:r>
            <a:r>
              <a:rPr lang="en-CA" sz="6600" dirty="0" err="1" smtClean="0"/>
              <a:t>ax</a:t>
            </a:r>
            <a:r>
              <a:rPr lang="en-CA" sz="6600" dirty="0" smtClean="0"/>
              <a:t> + b</a:t>
            </a:r>
          </a:p>
          <a:p>
            <a:pPr>
              <a:buNone/>
            </a:pPr>
            <a:r>
              <a:rPr lang="en-CA" sz="2400" dirty="0" smtClean="0"/>
              <a:t>             </a:t>
            </a:r>
            <a:r>
              <a:rPr lang="en-CA" sz="2400" dirty="0" err="1" smtClean="0"/>
              <a:t>dep</a:t>
            </a:r>
            <a:r>
              <a:rPr lang="en-CA" sz="2400" dirty="0" smtClean="0"/>
              <a:t>   = (</a:t>
            </a:r>
            <a:r>
              <a:rPr lang="en-CA" sz="2400" dirty="0" err="1" smtClean="0"/>
              <a:t>r.o.c</a:t>
            </a:r>
            <a:r>
              <a:rPr lang="en-CA" sz="2400" dirty="0" smtClean="0"/>
              <a:t>)(</a:t>
            </a:r>
            <a:r>
              <a:rPr lang="en-CA" sz="2400" dirty="0" err="1" smtClean="0"/>
              <a:t>indep</a:t>
            </a:r>
            <a:r>
              <a:rPr lang="en-CA" sz="2400" dirty="0" smtClean="0"/>
              <a:t> </a:t>
            </a:r>
            <a:r>
              <a:rPr lang="en-CA" sz="2400" dirty="0" err="1" smtClean="0"/>
              <a:t>var</a:t>
            </a:r>
            <a:r>
              <a:rPr lang="en-CA" sz="2400" dirty="0" smtClean="0"/>
              <a:t>) + initial value</a:t>
            </a:r>
          </a:p>
          <a:p>
            <a:pPr>
              <a:buNone/>
            </a:pPr>
            <a:endParaRPr lang="en-CA" sz="2000" dirty="0" smtClean="0"/>
          </a:p>
          <a:p>
            <a:r>
              <a:rPr lang="en-CA" sz="2800" dirty="0" smtClean="0"/>
              <a:t>Rule for our situation</a:t>
            </a:r>
          </a:p>
          <a:p>
            <a:endParaRPr lang="en-CA" sz="2800" dirty="0" smtClean="0"/>
          </a:p>
          <a:p>
            <a:pPr>
              <a:buNone/>
            </a:pPr>
            <a:r>
              <a:rPr lang="en-CA" sz="4400" dirty="0" smtClean="0"/>
              <a:t>             y = 4x + 5</a:t>
            </a:r>
          </a:p>
          <a:p>
            <a:pPr>
              <a:buNone/>
            </a:pPr>
            <a:r>
              <a:rPr lang="en-CA" sz="4400" dirty="0" smtClean="0"/>
              <a:t>             y = 5 + 4x</a:t>
            </a:r>
            <a:endParaRPr lang="en-CA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Work to do 4306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Workbook</a:t>
            </a:r>
          </a:p>
          <a:p>
            <a:r>
              <a:rPr lang="en-CA" dirty="0" smtClean="0"/>
              <a:t>Page 110-11 activity 4</a:t>
            </a:r>
          </a:p>
          <a:p>
            <a:r>
              <a:rPr lang="en-CA" dirty="0" smtClean="0"/>
              <a:t>Page 117 #10 and #11</a:t>
            </a:r>
          </a:p>
          <a:p>
            <a:r>
              <a:rPr lang="en-CA" dirty="0" smtClean="0"/>
              <a:t>Page 118 #12</a:t>
            </a:r>
          </a:p>
          <a:p>
            <a:endParaRPr lang="en-CA" dirty="0" smtClean="0"/>
          </a:p>
          <a:p>
            <a:r>
              <a:rPr lang="en-CA" dirty="0" smtClean="0"/>
              <a:t>Textbook #2 direct and partial questions</a:t>
            </a:r>
          </a:p>
          <a:p>
            <a:r>
              <a:rPr lang="en-CA" dirty="0" smtClean="0"/>
              <a:t>Direct: page 102 #4,5</a:t>
            </a:r>
          </a:p>
          <a:p>
            <a:r>
              <a:rPr lang="en-CA" dirty="0" smtClean="0"/>
              <a:t>                    103 #6,7</a:t>
            </a:r>
          </a:p>
          <a:p>
            <a:r>
              <a:rPr lang="en-CA" dirty="0" smtClean="0"/>
              <a:t>Partial page 117 #4..find </a:t>
            </a:r>
            <a:r>
              <a:rPr lang="en-CA" dirty="0" err="1" smtClean="0"/>
              <a:t>r.o.c</a:t>
            </a:r>
            <a:r>
              <a:rPr lang="en-CA" dirty="0" smtClean="0"/>
              <a:t>. and then write the rule y=</a:t>
            </a:r>
            <a:r>
              <a:rPr lang="en-CA" dirty="0" err="1" smtClean="0"/>
              <a:t>ax</a:t>
            </a:r>
            <a:r>
              <a:rPr lang="en-CA" dirty="0" smtClean="0"/>
              <a:t> +b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to do…..306-05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CA" dirty="0" smtClean="0"/>
              <a:t>Workbook  is your HOMEWORK</a:t>
            </a:r>
          </a:p>
          <a:p>
            <a:r>
              <a:rPr lang="en-CA" dirty="0" smtClean="0"/>
              <a:t>Page 117 #10 and #11</a:t>
            </a:r>
          </a:p>
          <a:p>
            <a:r>
              <a:rPr lang="en-CA" dirty="0" smtClean="0"/>
              <a:t>Page 118 #12</a:t>
            </a:r>
          </a:p>
          <a:p>
            <a:endParaRPr lang="en-CA" dirty="0" smtClean="0"/>
          </a:p>
          <a:p>
            <a:r>
              <a:rPr lang="en-CA" dirty="0" smtClean="0"/>
              <a:t>Textbook #2 IS NOT HOMEWORK</a:t>
            </a:r>
          </a:p>
          <a:p>
            <a:r>
              <a:rPr lang="en-CA" dirty="0" smtClean="0"/>
              <a:t>page 117 #4..step 1 find </a:t>
            </a:r>
            <a:r>
              <a:rPr lang="en-CA" dirty="0" err="1" smtClean="0"/>
              <a:t>r.o.c</a:t>
            </a:r>
            <a:r>
              <a:rPr lang="en-CA" dirty="0" smtClean="0"/>
              <a:t>. “a”</a:t>
            </a:r>
          </a:p>
          <a:p>
            <a:pPr>
              <a:buNone/>
            </a:pPr>
            <a:r>
              <a:rPr lang="en-CA" dirty="0" smtClean="0"/>
              <a:t>			     step 2 find initial value  “b”          		     step 3 write the rule y=</a:t>
            </a:r>
            <a:r>
              <a:rPr lang="en-CA" dirty="0" err="1" smtClean="0"/>
              <a:t>ax</a:t>
            </a:r>
            <a:r>
              <a:rPr lang="en-CA" dirty="0" smtClean="0"/>
              <a:t> +b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to do -92’s &amp; 91’s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Workbook </a:t>
            </a:r>
            <a:r>
              <a:rPr lang="en-CA" dirty="0" smtClean="0"/>
              <a:t> </a:t>
            </a:r>
          </a:p>
          <a:p>
            <a:r>
              <a:rPr lang="en-CA" dirty="0" smtClean="0"/>
              <a:t>Page 117 #10 and #11</a:t>
            </a:r>
          </a:p>
          <a:p>
            <a:r>
              <a:rPr lang="en-CA" dirty="0" smtClean="0"/>
              <a:t>Page 118 #12</a:t>
            </a:r>
          </a:p>
          <a:p>
            <a:endParaRPr lang="en-CA" dirty="0" smtClean="0"/>
          </a:p>
          <a:p>
            <a:r>
              <a:rPr lang="en-CA" sz="3200" b="1" dirty="0" smtClean="0">
                <a:solidFill>
                  <a:srgbClr val="FF0000"/>
                </a:solidFill>
              </a:rPr>
              <a:t>Textbook #2 </a:t>
            </a:r>
          </a:p>
          <a:p>
            <a:r>
              <a:rPr lang="en-CA" sz="2400" dirty="0" smtClean="0"/>
              <a:t>Page 115 #1 a-h</a:t>
            </a:r>
          </a:p>
          <a:p>
            <a:r>
              <a:rPr lang="en-CA" dirty="0" smtClean="0"/>
              <a:t>page 117 #4a-e..step 1 find </a:t>
            </a:r>
            <a:r>
              <a:rPr lang="en-CA" dirty="0" err="1" smtClean="0"/>
              <a:t>r.o.c</a:t>
            </a:r>
            <a:r>
              <a:rPr lang="en-CA" dirty="0" smtClean="0"/>
              <a:t>. “a”</a:t>
            </a:r>
          </a:p>
          <a:p>
            <a:pPr>
              <a:buNone/>
            </a:pPr>
            <a:r>
              <a:rPr lang="en-CA" dirty="0" smtClean="0"/>
              <a:t>			       step 2 find initial value  “b”          		       step 3 write the rule y=</a:t>
            </a:r>
            <a:r>
              <a:rPr lang="en-CA" dirty="0" err="1" smtClean="0"/>
              <a:t>ax</a:t>
            </a:r>
            <a:r>
              <a:rPr lang="en-CA" dirty="0" smtClean="0"/>
              <a:t> +b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776</TotalTime>
  <Words>1140</Words>
  <Application>Microsoft Office PowerPoint</Application>
  <PresentationFormat>On-screen Show (4:3)</PresentationFormat>
  <Paragraphs>227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Partial relation</vt:lpstr>
      <vt:lpstr>Partial variation relation</vt:lpstr>
      <vt:lpstr>Table of values</vt:lpstr>
      <vt:lpstr>Graph</vt:lpstr>
      <vt:lpstr>graph</vt:lpstr>
      <vt:lpstr>rule</vt:lpstr>
      <vt:lpstr>Work to do 4306</vt:lpstr>
      <vt:lpstr>Work to do…..306-05</vt:lpstr>
      <vt:lpstr>Work to do -92’s &amp; 91’s</vt:lpstr>
      <vt:lpstr>Finding the rule for partial from a table of values</vt:lpstr>
      <vt:lpstr>Slide 11</vt:lpstr>
      <vt:lpstr>Slide 12</vt:lpstr>
      <vt:lpstr>Slide 13</vt:lpstr>
      <vt:lpstr>Slide 14</vt:lpstr>
      <vt:lpstr>Find the rule for these partial relations  </vt:lpstr>
      <vt:lpstr>How to find the rule for partial from a graph</vt:lpstr>
      <vt:lpstr>How to find the rule for partial when you don’t know B</vt:lpstr>
      <vt:lpstr>Work 4306 + 91’s</vt:lpstr>
      <vt:lpstr>92’s</vt:lpstr>
      <vt:lpstr>Practice equation of a line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relation</dc:title>
  <dc:creator>Daphne</dc:creator>
  <cp:lastModifiedBy>Daphne</cp:lastModifiedBy>
  <cp:revision>120</cp:revision>
  <dcterms:created xsi:type="dcterms:W3CDTF">2010-01-18T15:18:48Z</dcterms:created>
  <dcterms:modified xsi:type="dcterms:W3CDTF">2010-12-06T13:43:16Z</dcterms:modified>
</cp:coreProperties>
</file>