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B0D6-8B5C-4ECB-A1F9-3EAF8CFE6BC8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731C502-8A15-4419-9240-DDA0CC6771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B0D6-8B5C-4ECB-A1F9-3EAF8CFE6BC8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C502-8A15-4419-9240-DDA0CC6771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B0D6-8B5C-4ECB-A1F9-3EAF8CFE6BC8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C502-8A15-4419-9240-DDA0CC6771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B0D6-8B5C-4ECB-A1F9-3EAF8CFE6BC8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731C502-8A15-4419-9240-DDA0CC6771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B0D6-8B5C-4ECB-A1F9-3EAF8CFE6BC8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C502-8A15-4419-9240-DDA0CC6771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B0D6-8B5C-4ECB-A1F9-3EAF8CFE6BC8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C502-8A15-4419-9240-DDA0CC6771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B0D6-8B5C-4ECB-A1F9-3EAF8CFE6BC8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731C502-8A15-4419-9240-DDA0CC67710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B0D6-8B5C-4ECB-A1F9-3EAF8CFE6BC8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C502-8A15-4419-9240-DDA0CC6771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B0D6-8B5C-4ECB-A1F9-3EAF8CFE6BC8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C502-8A15-4419-9240-DDA0CC6771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B0D6-8B5C-4ECB-A1F9-3EAF8CFE6BC8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C502-8A15-4419-9240-DDA0CC6771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B0D6-8B5C-4ECB-A1F9-3EAF8CFE6BC8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C502-8A15-4419-9240-DDA0CC67710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A6DB0D6-8B5C-4ECB-A1F9-3EAF8CFE6BC8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731C502-8A15-4419-9240-DDA0CC67710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Isometry</a:t>
            </a:r>
            <a:r>
              <a:rPr lang="en-US" dirty="0" smtClean="0"/>
              <a:t> &amp; similitude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8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8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</a:t>
            </a:r>
            <a:r>
              <a:rPr lang="en-US" sz="4800" b="1" u="sng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Example</a:t>
            </a:r>
            <a:endParaRPr lang="en-US" sz="4800" b="1" u="sng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ight Triangle 2"/>
          <p:cNvSpPr/>
          <p:nvPr/>
        </p:nvSpPr>
        <p:spPr>
          <a:xfrm>
            <a:off x="685800" y="2133600"/>
            <a:ext cx="1219200" cy="1447800"/>
          </a:xfrm>
          <a:prstGeom prst="rt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Initial</a:t>
            </a:r>
            <a:endParaRPr lang="en-US" sz="1400" b="1" dirty="0"/>
          </a:p>
        </p:txBody>
      </p:sp>
      <p:sp>
        <p:nvSpPr>
          <p:cNvPr id="4" name="Right Triangle 3"/>
          <p:cNvSpPr/>
          <p:nvPr/>
        </p:nvSpPr>
        <p:spPr>
          <a:xfrm>
            <a:off x="2667000" y="3276600"/>
            <a:ext cx="1600200" cy="2057400"/>
          </a:xfrm>
          <a:prstGeom prst="rt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6576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 cm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2438400"/>
            <a:ext cx="802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 cm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4267200"/>
            <a:ext cx="79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24 cm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152400"/>
            <a:ext cx="396240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Step 1</a:t>
            </a:r>
            <a:r>
              <a:rPr lang="en-US" sz="2400" dirty="0" smtClean="0"/>
              <a:t> - Find the missing</a:t>
            </a:r>
            <a:br>
              <a:rPr lang="en-US" sz="2400" dirty="0" smtClean="0"/>
            </a:br>
            <a:r>
              <a:rPr lang="en-US" sz="2400" dirty="0" smtClean="0"/>
              <a:t>              side of initial triangle</a:t>
            </a:r>
            <a:endParaRPr lang="en-US" sz="2400" dirty="0"/>
          </a:p>
          <a:p>
            <a:r>
              <a:rPr lang="en-US" sz="2400" dirty="0" smtClean="0"/>
              <a:t>                 (use Pythagoras)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missing side: 8cm</a:t>
            </a:r>
          </a:p>
          <a:p>
            <a:endParaRPr lang="en-US" sz="2400" dirty="0"/>
          </a:p>
          <a:p>
            <a:r>
              <a:rPr lang="en-US" sz="2400" b="1" u="sng" dirty="0" smtClean="0"/>
              <a:t>Step 2</a:t>
            </a:r>
            <a:r>
              <a:rPr lang="en-US" sz="2400" dirty="0" smtClean="0"/>
              <a:t> – Calculate perimeter</a:t>
            </a:r>
          </a:p>
          <a:p>
            <a:r>
              <a:rPr lang="en-US" sz="2400" dirty="0" smtClean="0"/>
              <a:t>	    of the initial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p = 8+6+10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p=24</a:t>
            </a:r>
          </a:p>
          <a:p>
            <a:endParaRPr lang="en-US" sz="2400" b="1" u="sng" dirty="0"/>
          </a:p>
          <a:p>
            <a:r>
              <a:rPr lang="en-US" sz="2400" b="1" u="sng" dirty="0" smtClean="0"/>
              <a:t>Step 3</a:t>
            </a:r>
            <a:r>
              <a:rPr lang="en-US" sz="2400" dirty="0" smtClean="0"/>
              <a:t> – Find k</a:t>
            </a:r>
          </a:p>
          <a:p>
            <a:r>
              <a:rPr lang="en-US" sz="2400" dirty="0" smtClean="0"/>
              <a:t>	k = </a:t>
            </a:r>
            <a:r>
              <a:rPr lang="en-US" sz="2400" u="sng" dirty="0" smtClean="0"/>
              <a:t>24</a:t>
            </a:r>
            <a:r>
              <a:rPr lang="en-US" sz="2400" dirty="0" smtClean="0"/>
              <a:t>   =  3</a:t>
            </a:r>
            <a:endParaRPr lang="en-US" sz="2400" u="sng" dirty="0" smtClean="0"/>
          </a:p>
          <a:p>
            <a:r>
              <a:rPr lang="en-US" sz="2400" dirty="0"/>
              <a:t>	 </a:t>
            </a:r>
            <a:r>
              <a:rPr lang="en-US" sz="2400" dirty="0" smtClean="0"/>
              <a:t>       8</a:t>
            </a:r>
            <a:r>
              <a:rPr lang="en-US" sz="2400" dirty="0"/>
              <a:t>	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b="1" u="sng" dirty="0" smtClean="0"/>
              <a:t>Step 4</a:t>
            </a:r>
            <a:r>
              <a:rPr lang="en-US" sz="2400" dirty="0" smtClean="0"/>
              <a:t> – Calculate the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perimeter of the image</a:t>
            </a:r>
            <a:endParaRPr lang="en-US" sz="2400" b="1" u="sng" dirty="0" smtClean="0"/>
          </a:p>
          <a:p>
            <a:r>
              <a:rPr lang="en-US" sz="2400" dirty="0" smtClean="0"/>
              <a:t>P=24 x 3 = 72cm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1143000"/>
            <a:ext cx="4276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Find the perimeter of the image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3733800"/>
            <a:ext cx="8458200" cy="28194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000" b="1" u="sng" dirty="0" smtClean="0"/>
              <a:t>Workbook</a:t>
            </a:r>
          </a:p>
          <a:p>
            <a:pPr algn="ctr"/>
            <a:r>
              <a:rPr lang="en-US" sz="4000" dirty="0" smtClean="0"/>
              <a:t>p. 216 (all)</a:t>
            </a:r>
          </a:p>
          <a:p>
            <a:pPr algn="ctr"/>
            <a:r>
              <a:rPr lang="en-US" sz="4000" dirty="0" smtClean="0"/>
              <a:t>p. 217 Activity 3</a:t>
            </a:r>
          </a:p>
          <a:p>
            <a:pPr algn="ctr"/>
            <a:r>
              <a:rPr lang="en-US" sz="4000" dirty="0" smtClean="0"/>
              <a:t>p.221 #1,2,3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686800" cy="11848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Homework – Start NOW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90600"/>
            <a:ext cx="39645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Definitions</a:t>
            </a:r>
            <a:endParaRPr lang="en-US" sz="54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9050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Two figures or solids are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ISOMETRIC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/>
              <a:t>(or congruent) if:</a:t>
            </a:r>
          </a:p>
          <a:p>
            <a:r>
              <a:rPr lang="en-US" sz="2800" dirty="0" smtClean="0"/>
              <a:t>	1. The corresponding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sides</a:t>
            </a:r>
            <a:r>
              <a:rPr lang="en-US" sz="2800" b="1" dirty="0" smtClean="0"/>
              <a:t> </a:t>
            </a:r>
            <a:r>
              <a:rPr lang="en-US" sz="2800" dirty="0" smtClean="0"/>
              <a:t>are congruent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2. The corresponding </a:t>
            </a:r>
            <a:r>
              <a:rPr lang="en-US" sz="2800" b="1" dirty="0" smtClean="0">
                <a:solidFill>
                  <a:srgbClr val="FF0000"/>
                </a:solidFill>
              </a:rPr>
              <a:t>angles</a:t>
            </a:r>
            <a:r>
              <a:rPr lang="en-US" sz="2800" dirty="0" smtClean="0"/>
              <a:t> are congruent</a:t>
            </a:r>
            <a:endParaRPr lang="en-US" sz="2800" dirty="0"/>
          </a:p>
        </p:txBody>
      </p:sp>
      <p:sp>
        <p:nvSpPr>
          <p:cNvPr id="7" name="Isosceles Triangle 6"/>
          <p:cNvSpPr/>
          <p:nvPr/>
        </p:nvSpPr>
        <p:spPr>
          <a:xfrm>
            <a:off x="1447800" y="3886200"/>
            <a:ext cx="2667000" cy="1524000"/>
          </a:xfrm>
          <a:prstGeom prst="triangle">
            <a:avLst>
              <a:gd name="adj" fmla="val 27717"/>
            </a:avLst>
          </a:prstGeom>
          <a:noFill/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57400" y="3429000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541020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0" y="533400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</a:t>
            </a:r>
            <a:endParaRPr lang="en-US" sz="2000" b="1" dirty="0"/>
          </a:p>
        </p:txBody>
      </p:sp>
      <p:sp>
        <p:nvSpPr>
          <p:cNvPr id="11" name="Isosceles Triangle 10"/>
          <p:cNvSpPr/>
          <p:nvPr/>
        </p:nvSpPr>
        <p:spPr>
          <a:xfrm>
            <a:off x="5410200" y="3886200"/>
            <a:ext cx="2667000" cy="1524000"/>
          </a:xfrm>
          <a:prstGeom prst="triangle">
            <a:avLst>
              <a:gd name="adj" fmla="val 27717"/>
            </a:avLst>
          </a:prstGeom>
          <a:noFill/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19800" y="3429000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A'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5486400"/>
            <a:ext cx="386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</a:t>
            </a:r>
            <a:r>
              <a:rPr lang="en-US" sz="2000" b="1" dirty="0" smtClean="0"/>
              <a:t>'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153400" y="5334000"/>
            <a:ext cx="380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</a:t>
            </a:r>
            <a:r>
              <a:rPr lang="en-US" sz="2000" b="1" dirty="0" smtClean="0"/>
              <a:t>'</a:t>
            </a:r>
            <a:endParaRPr lang="en-US" sz="2000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600200" y="4572000"/>
            <a:ext cx="381000" cy="2286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62600" y="4495800"/>
            <a:ext cx="381000" cy="2286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2743200" y="4343400"/>
            <a:ext cx="3810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2895600" y="4419600"/>
            <a:ext cx="3810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6781800" y="4419600"/>
            <a:ext cx="3810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6934200" y="4495800"/>
            <a:ext cx="3810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2133600" y="5410200"/>
            <a:ext cx="457200" cy="15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2286794" y="5409406"/>
            <a:ext cx="457200" cy="15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439194" y="5409406"/>
            <a:ext cx="457200" cy="15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6172994" y="5409406"/>
            <a:ext cx="457200" cy="15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326188" y="5408612"/>
            <a:ext cx="457200" cy="15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6478588" y="5408612"/>
            <a:ext cx="457200" cy="15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0" name="Arc 29"/>
          <p:cNvSpPr/>
          <p:nvPr/>
        </p:nvSpPr>
        <p:spPr>
          <a:xfrm>
            <a:off x="1447800" y="5105400"/>
            <a:ext cx="381000" cy="533400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c 30"/>
          <p:cNvSpPr/>
          <p:nvPr/>
        </p:nvSpPr>
        <p:spPr>
          <a:xfrm>
            <a:off x="5410200" y="5105400"/>
            <a:ext cx="381000" cy="533400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 rot="4085000" flipH="1" flipV="1">
            <a:off x="3714938" y="5162737"/>
            <a:ext cx="381000" cy="381000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/>
          <p:cNvSpPr/>
          <p:nvPr/>
        </p:nvSpPr>
        <p:spPr>
          <a:xfrm rot="4085000" flipH="1" flipV="1">
            <a:off x="3548231" y="5103085"/>
            <a:ext cx="419801" cy="385629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/>
          <p:cNvSpPr/>
          <p:nvPr/>
        </p:nvSpPr>
        <p:spPr>
          <a:xfrm rot="4085000" flipH="1" flipV="1">
            <a:off x="7677338" y="5162737"/>
            <a:ext cx="381000" cy="381000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c 34"/>
          <p:cNvSpPr/>
          <p:nvPr/>
        </p:nvSpPr>
        <p:spPr>
          <a:xfrm rot="4085000" flipH="1" flipV="1">
            <a:off x="7510631" y="5103085"/>
            <a:ext cx="419801" cy="385629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>
            <a:off x="2057400" y="4114800"/>
            <a:ext cx="381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2095500" y="4152900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019800" y="4114800"/>
            <a:ext cx="381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6057900" y="4152900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209800" y="6019800"/>
            <a:ext cx="5074146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600" b="1" dirty="0" smtClean="0"/>
              <a:t>We write </a:t>
            </a:r>
            <a:r>
              <a:rPr lang="el-GR" sz="3600" b="1" dirty="0" smtClean="0"/>
              <a:t>Δ</a:t>
            </a:r>
            <a:r>
              <a:rPr lang="en-US" sz="3600" b="1" dirty="0" smtClean="0"/>
              <a:t>ABC  = </a:t>
            </a:r>
            <a:r>
              <a:rPr lang="el-GR" sz="3600" b="1" dirty="0" smtClean="0"/>
              <a:t>Δ </a:t>
            </a:r>
            <a:r>
              <a:rPr lang="en-US" sz="3600" b="1" dirty="0" smtClean="0"/>
              <a:t>A</a:t>
            </a:r>
            <a:r>
              <a:rPr lang="en-US" sz="3600" b="1" dirty="0" smtClean="0"/>
              <a:t>'</a:t>
            </a:r>
            <a:r>
              <a:rPr lang="en-US" sz="3600" b="1" dirty="0" smtClean="0"/>
              <a:t>B</a:t>
            </a:r>
            <a:r>
              <a:rPr lang="en-US" sz="3600" b="1" dirty="0" smtClean="0"/>
              <a:t>'</a:t>
            </a:r>
            <a:r>
              <a:rPr lang="en-US" sz="3600" b="1" dirty="0" smtClean="0"/>
              <a:t>C</a:t>
            </a:r>
            <a:r>
              <a:rPr lang="en-US" sz="3600" b="1" dirty="0" smtClean="0"/>
              <a:t>'</a:t>
            </a:r>
            <a:endParaRPr lang="en-US" sz="36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257800" y="58674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chemeClr val="bg1"/>
                </a:solidFill>
              </a:rPr>
              <a:t>~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8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1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4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8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1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4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9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3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8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1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5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8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3" dur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6" dur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0" dur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3" dur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8" dur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1" dur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  <p:bldP spid="7" grpId="0" animBg="1"/>
      <p:bldP spid="8" grpId="0"/>
      <p:bldP spid="9" grpId="0"/>
      <p:bldP spid="10" grpId="0"/>
      <p:bldP spid="11" grpId="0" animBg="1"/>
      <p:bldP spid="12" grpId="0"/>
      <p:bldP spid="13" grpId="0"/>
      <p:bldP spid="14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46" grpId="0" animBg="1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90600"/>
            <a:ext cx="39645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Definitions</a:t>
            </a:r>
            <a:endParaRPr lang="en-US" sz="54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9050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Two figures or solids are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SIMILAR</a:t>
            </a:r>
            <a:r>
              <a:rPr lang="en-US" sz="2800" dirty="0" smtClean="0"/>
              <a:t> if:</a:t>
            </a:r>
          </a:p>
          <a:p>
            <a:r>
              <a:rPr lang="en-US" sz="2800" dirty="0" smtClean="0"/>
              <a:t>	1. The corresponding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sides</a:t>
            </a:r>
            <a:r>
              <a:rPr lang="en-US" sz="2800" b="1" dirty="0" smtClean="0"/>
              <a:t> </a:t>
            </a:r>
            <a:r>
              <a:rPr lang="en-US" sz="2800" dirty="0" smtClean="0"/>
              <a:t>are proportional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2. The corresponding </a:t>
            </a:r>
            <a:r>
              <a:rPr lang="en-US" sz="2800" b="1" dirty="0" smtClean="0">
                <a:solidFill>
                  <a:srgbClr val="FF0000"/>
                </a:solidFill>
              </a:rPr>
              <a:t>angles</a:t>
            </a:r>
            <a:r>
              <a:rPr lang="en-US" sz="2800" dirty="0" smtClean="0"/>
              <a:t> are congruent</a:t>
            </a:r>
            <a:endParaRPr lang="en-US" sz="2800" dirty="0"/>
          </a:p>
        </p:txBody>
      </p:sp>
      <p:sp>
        <p:nvSpPr>
          <p:cNvPr id="7" name="Isosceles Triangle 6"/>
          <p:cNvSpPr/>
          <p:nvPr/>
        </p:nvSpPr>
        <p:spPr>
          <a:xfrm>
            <a:off x="1447800" y="4495800"/>
            <a:ext cx="2057400" cy="914400"/>
          </a:xfrm>
          <a:prstGeom prst="triangle">
            <a:avLst>
              <a:gd name="adj" fmla="val 27717"/>
            </a:avLst>
          </a:prstGeom>
          <a:noFill/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05000" y="4114800"/>
            <a:ext cx="24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5410200"/>
            <a:ext cx="26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05200" y="5181600"/>
            <a:ext cx="2574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</a:t>
            </a:r>
            <a:endParaRPr lang="en-US" sz="2000" b="1" dirty="0"/>
          </a:p>
        </p:txBody>
      </p:sp>
      <p:sp>
        <p:nvSpPr>
          <p:cNvPr id="11" name="Isosceles Triangle 10"/>
          <p:cNvSpPr/>
          <p:nvPr/>
        </p:nvSpPr>
        <p:spPr>
          <a:xfrm>
            <a:off x="5410200" y="3886200"/>
            <a:ext cx="2667000" cy="1524000"/>
          </a:xfrm>
          <a:prstGeom prst="triangle">
            <a:avLst>
              <a:gd name="adj" fmla="val 27717"/>
            </a:avLst>
          </a:prstGeom>
          <a:noFill/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19800" y="3429000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A'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5410200"/>
            <a:ext cx="386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</a:t>
            </a:r>
            <a:r>
              <a:rPr lang="en-US" sz="2000" b="1" dirty="0" smtClean="0"/>
              <a:t>'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153400" y="5334000"/>
            <a:ext cx="380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</a:t>
            </a:r>
            <a:r>
              <a:rPr lang="en-US" sz="2000" b="1" dirty="0" smtClean="0"/>
              <a:t>'</a:t>
            </a:r>
            <a:endParaRPr lang="en-US" sz="2000" b="1" dirty="0"/>
          </a:p>
        </p:txBody>
      </p:sp>
      <p:sp>
        <p:nvSpPr>
          <p:cNvPr id="30" name="Arc 29"/>
          <p:cNvSpPr/>
          <p:nvPr/>
        </p:nvSpPr>
        <p:spPr>
          <a:xfrm>
            <a:off x="1447800" y="5234916"/>
            <a:ext cx="293914" cy="320040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c 30"/>
          <p:cNvSpPr/>
          <p:nvPr/>
        </p:nvSpPr>
        <p:spPr>
          <a:xfrm>
            <a:off x="5410200" y="5105400"/>
            <a:ext cx="381000" cy="533400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 rot="4085000" flipH="1" flipV="1">
            <a:off x="3169584" y="5209382"/>
            <a:ext cx="228600" cy="293914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/>
          <p:cNvSpPr/>
          <p:nvPr/>
        </p:nvSpPr>
        <p:spPr>
          <a:xfrm rot="4085000" flipH="1" flipV="1">
            <a:off x="3013043" y="5157654"/>
            <a:ext cx="251881" cy="297485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/>
          <p:cNvSpPr/>
          <p:nvPr/>
        </p:nvSpPr>
        <p:spPr>
          <a:xfrm rot="4085000" flipH="1" flipV="1">
            <a:off x="7677338" y="5162737"/>
            <a:ext cx="381000" cy="381000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c 34"/>
          <p:cNvSpPr/>
          <p:nvPr/>
        </p:nvSpPr>
        <p:spPr>
          <a:xfrm rot="4085000" flipH="1" flipV="1">
            <a:off x="7510631" y="5103085"/>
            <a:ext cx="419801" cy="385629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>
            <a:off x="1905000" y="4640556"/>
            <a:ext cx="293914" cy="63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2012293" y="4610689"/>
            <a:ext cx="91440" cy="3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019800" y="4114800"/>
            <a:ext cx="381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6057900" y="4152900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209800" y="6019800"/>
            <a:ext cx="4958730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600" b="1" dirty="0" smtClean="0"/>
              <a:t>We write </a:t>
            </a:r>
            <a:r>
              <a:rPr lang="el-GR" sz="3600" b="1" dirty="0" smtClean="0"/>
              <a:t>Δ</a:t>
            </a:r>
            <a:r>
              <a:rPr lang="en-US" sz="3600" b="1" dirty="0" smtClean="0"/>
              <a:t>ABC ~</a:t>
            </a:r>
            <a:r>
              <a:rPr lang="el-GR" sz="3600" b="1" dirty="0" smtClean="0"/>
              <a:t> Δ</a:t>
            </a:r>
            <a:r>
              <a:rPr lang="en-US" sz="3600" b="1" dirty="0" smtClean="0"/>
              <a:t>A</a:t>
            </a:r>
            <a:r>
              <a:rPr lang="en-US" sz="3600" b="1" dirty="0" smtClean="0"/>
              <a:t>'</a:t>
            </a:r>
            <a:r>
              <a:rPr lang="en-US" sz="3600" b="1" dirty="0" smtClean="0"/>
              <a:t>B</a:t>
            </a:r>
            <a:r>
              <a:rPr lang="en-US" sz="3600" b="1" dirty="0" smtClean="0"/>
              <a:t>'</a:t>
            </a:r>
            <a:r>
              <a:rPr lang="en-US" sz="3600" b="1" dirty="0" smtClean="0"/>
              <a:t>C</a:t>
            </a:r>
            <a:r>
              <a:rPr lang="en-US" sz="3600" b="1" dirty="0" smtClean="0"/>
              <a:t>'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6" dur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5" dur="1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  <p:bldP spid="7" grpId="0" animBg="1"/>
      <p:bldP spid="8" grpId="0"/>
      <p:bldP spid="9" grpId="0"/>
      <p:bldP spid="10" grpId="0"/>
      <p:bldP spid="11" grpId="0" animBg="1"/>
      <p:bldP spid="12" grpId="0"/>
      <p:bldP spid="13" grpId="0"/>
      <p:bldP spid="14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88265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Geometric Transformations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819" y="990600"/>
            <a:ext cx="4290556" cy="639762"/>
          </a:xfrm>
        </p:spPr>
        <p:txBody>
          <a:bodyPr/>
          <a:lstStyle/>
          <a:p>
            <a:pPr algn="ctr"/>
            <a:r>
              <a:rPr lang="en-US" sz="32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ISOMETRY</a:t>
            </a:r>
            <a:endParaRPr lang="en-US" sz="32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4400" y="990600"/>
            <a:ext cx="4292241" cy="639762"/>
          </a:xfrm>
        </p:spPr>
        <p:txBody>
          <a:bodyPr>
            <a:normAutofit/>
          </a:bodyPr>
          <a:lstStyle/>
          <a:p>
            <a:pPr algn="ctr"/>
            <a:r>
              <a:rPr lang="en-US" sz="32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SIMILITUDE</a:t>
            </a:r>
            <a:endParaRPr lang="en-US" sz="32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60819" y="1639887"/>
            <a:ext cx="4290556" cy="39417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Transforms a figure into an isometric figure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Translation (t)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Rotation (r)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Reflection (s)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Glide reflection (</a:t>
            </a:r>
            <a:r>
              <a:rPr lang="en-US" sz="2800" dirty="0" err="1" smtClean="0"/>
              <a:t>gr</a:t>
            </a:r>
            <a:r>
              <a:rPr lang="en-US" sz="2800" dirty="0" smtClean="0"/>
              <a:t>)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8105" y="1639887"/>
            <a:ext cx="4288536" cy="4379913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Transforms a figure into a similar figure</a:t>
            </a:r>
          </a:p>
          <a:p>
            <a:pPr>
              <a:buNone/>
            </a:pPr>
            <a:endParaRPr lang="en-US" sz="300" dirty="0" smtClean="0"/>
          </a:p>
          <a:p>
            <a:pPr lvl="1">
              <a:buFont typeface="Wingdings" pitchFamily="2" charset="2"/>
              <a:buChar char="Ø"/>
            </a:pPr>
            <a:r>
              <a:rPr lang="en-US" sz="2800" b="1" u="sng" dirty="0" smtClean="0"/>
              <a:t>Dilation</a:t>
            </a:r>
            <a:r>
              <a:rPr lang="en-US" sz="2800" dirty="0" smtClean="0"/>
              <a:t>:</a:t>
            </a:r>
          </a:p>
          <a:p>
            <a:pPr lvl="2">
              <a:buNone/>
            </a:pPr>
            <a:r>
              <a:rPr lang="en-US" sz="2800" dirty="0" smtClean="0"/>
              <a:t>Enlarge or reduce</a:t>
            </a:r>
          </a:p>
          <a:p>
            <a:pPr lvl="2">
              <a:buNone/>
            </a:pPr>
            <a:r>
              <a:rPr lang="en-US" sz="2800" dirty="0" smtClean="0"/>
              <a:t>from the initial (1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)</a:t>
            </a:r>
          </a:p>
          <a:p>
            <a:pPr lvl="2">
              <a:buNone/>
            </a:pPr>
            <a:r>
              <a:rPr lang="en-US" sz="2800" dirty="0" smtClean="0"/>
              <a:t>to the image (2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)</a:t>
            </a:r>
          </a:p>
          <a:p>
            <a:pPr lvl="2">
              <a:buNone/>
            </a:pPr>
            <a:endParaRPr lang="en-US" sz="2800" dirty="0" smtClean="0"/>
          </a:p>
          <a:p>
            <a:pPr lvl="2">
              <a:buNone/>
            </a:pPr>
            <a:r>
              <a:rPr lang="en-US" sz="2800" dirty="0" smtClean="0"/>
              <a:t>*think of a photo copy machine</a:t>
            </a:r>
          </a:p>
          <a:p>
            <a:pPr lvl="1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2401094" y="3771106"/>
            <a:ext cx="4495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6019800"/>
            <a:ext cx="9074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*** dilation + any </a:t>
            </a:r>
            <a:r>
              <a:rPr lang="en-US" sz="2400" dirty="0" err="1" smtClean="0"/>
              <a:t>isometry</a:t>
            </a:r>
            <a:r>
              <a:rPr lang="en-US" sz="2400" dirty="0" smtClean="0"/>
              <a:t> = composition  (which is a similitude)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SIMILAR FIGURES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ratio of similarity?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2954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k</a:t>
            </a:r>
            <a:r>
              <a:rPr lang="en-US" sz="2400" dirty="0" smtClean="0"/>
              <a:t> is the symbol for the </a:t>
            </a:r>
            <a:r>
              <a:rPr lang="en-US" sz="2400" u="sng" dirty="0" smtClean="0"/>
              <a:t>ratio of similarity </a:t>
            </a:r>
            <a:r>
              <a:rPr lang="en-US" sz="2400" dirty="0" smtClean="0"/>
              <a:t>between two similar figures.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971800"/>
            <a:ext cx="49501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>
                <a:solidFill>
                  <a:schemeClr val="tx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HOW DO WE FIND ‘k’?</a:t>
            </a:r>
            <a:endParaRPr lang="en-US" sz="4000" b="1" u="sng" dirty="0">
              <a:solidFill>
                <a:schemeClr val="tx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733800"/>
            <a:ext cx="5105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Ratio:  </a:t>
            </a:r>
            <a:r>
              <a:rPr lang="en-US" sz="2400" u="sng" dirty="0" smtClean="0"/>
              <a:t>measure of image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measure of initial</a:t>
            </a:r>
          </a:p>
          <a:p>
            <a:endParaRPr lang="en-US" sz="2400" dirty="0"/>
          </a:p>
          <a:p>
            <a:r>
              <a:rPr lang="en-US" sz="2400" dirty="0" smtClean="0"/>
              <a:t>Ratio:  </a:t>
            </a:r>
            <a:r>
              <a:rPr lang="en-US" sz="2400" u="sng" dirty="0" smtClean="0"/>
              <a:t>1</a:t>
            </a:r>
            <a:r>
              <a:rPr lang="en-US" sz="2400" dirty="0" smtClean="0"/>
              <a:t>   or  </a:t>
            </a:r>
            <a:r>
              <a:rPr lang="en-US" sz="2400" u="sng" dirty="0" smtClean="0"/>
              <a:t>2</a:t>
            </a:r>
            <a:r>
              <a:rPr lang="en-US" sz="2400" dirty="0" smtClean="0"/>
              <a:t>   or  </a:t>
            </a:r>
            <a:r>
              <a:rPr lang="en-US" sz="2400" u="sng" dirty="0" smtClean="0"/>
              <a:t>3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5       10      15</a:t>
            </a:r>
          </a:p>
          <a:p>
            <a:endParaRPr lang="en-US" sz="2400" dirty="0"/>
          </a:p>
          <a:p>
            <a:r>
              <a:rPr lang="en-US" sz="2400" dirty="0" smtClean="0"/>
              <a:t>Ratio is k=0.2</a:t>
            </a:r>
            <a:endParaRPr lang="en-US" sz="2400" dirty="0"/>
          </a:p>
        </p:txBody>
      </p:sp>
      <p:sp>
        <p:nvSpPr>
          <p:cNvPr id="6" name="Isosceles Triangle 5"/>
          <p:cNvSpPr/>
          <p:nvPr/>
        </p:nvSpPr>
        <p:spPr>
          <a:xfrm>
            <a:off x="7086600" y="3429000"/>
            <a:ext cx="1600200" cy="762000"/>
          </a:xfrm>
          <a:prstGeom prst="triangle">
            <a:avLst>
              <a:gd name="adj" fmla="val 243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4572000" y="3886200"/>
            <a:ext cx="2514600" cy="1295400"/>
          </a:xfrm>
          <a:prstGeom prst="triangle">
            <a:avLst>
              <a:gd name="adj" fmla="val 243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Initial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391400" y="3733800"/>
            <a:ext cx="78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Image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42672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943600" y="4038600"/>
            <a:ext cx="449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5181600"/>
            <a:ext cx="453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15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350520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924800" y="34290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00" y="41910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uiExpand="1" build="allAtOnce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IMPORTANT!!!!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8229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To find the ratio of similarity, use 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CORRESPONDING</a:t>
            </a:r>
            <a:r>
              <a:rPr lang="en-US" sz="4400" dirty="0" smtClean="0"/>
              <a:t> side lengths.</a:t>
            </a:r>
          </a:p>
          <a:p>
            <a:endParaRPr lang="en-US" sz="500" dirty="0" smtClean="0"/>
          </a:p>
          <a:p>
            <a:endParaRPr lang="en-US" sz="500" dirty="0"/>
          </a:p>
          <a:p>
            <a:endParaRPr lang="en-US" sz="500" dirty="0" smtClean="0"/>
          </a:p>
          <a:p>
            <a:endParaRPr lang="en-US" sz="500" dirty="0"/>
          </a:p>
          <a:p>
            <a:r>
              <a:rPr lang="en-US" sz="2800" u="sng" dirty="0" smtClean="0"/>
              <a:t>Side Lengths could be:</a:t>
            </a:r>
          </a:p>
          <a:p>
            <a:pPr>
              <a:buFontTx/>
              <a:buChar char="-"/>
            </a:pPr>
            <a:r>
              <a:rPr lang="en-US" sz="2800" dirty="0" smtClean="0"/>
              <a:t>Radius				- Width</a:t>
            </a:r>
          </a:p>
          <a:p>
            <a:pPr>
              <a:buFontTx/>
              <a:buChar char="-"/>
            </a:pPr>
            <a:r>
              <a:rPr lang="en-US" sz="2800" dirty="0" smtClean="0"/>
              <a:t>Diameter				- Perimeter</a:t>
            </a:r>
          </a:p>
          <a:p>
            <a:pPr>
              <a:buFontTx/>
              <a:buChar char="-"/>
            </a:pPr>
            <a:r>
              <a:rPr lang="en-US" sz="2800" dirty="0" smtClean="0"/>
              <a:t>Circumference			- Apothem</a:t>
            </a:r>
          </a:p>
          <a:p>
            <a:pPr>
              <a:buFontTx/>
              <a:buChar char="-"/>
            </a:pPr>
            <a:r>
              <a:rPr lang="en-US" sz="2800" dirty="0" smtClean="0"/>
              <a:t>Height</a:t>
            </a:r>
          </a:p>
          <a:p>
            <a:endParaRPr lang="en-US" sz="300" dirty="0" smtClean="0"/>
          </a:p>
          <a:p>
            <a:endParaRPr lang="en-US" sz="300" dirty="0"/>
          </a:p>
          <a:p>
            <a:endParaRPr lang="en-US" sz="300" dirty="0" smtClean="0"/>
          </a:p>
          <a:p>
            <a:endParaRPr lang="en-US" sz="300" dirty="0"/>
          </a:p>
          <a:p>
            <a:pPr algn="ctr"/>
            <a:r>
              <a:rPr lang="en-US" sz="2800" dirty="0" smtClean="0"/>
              <a:t>ANY 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ONE</a:t>
            </a:r>
            <a:r>
              <a:rPr lang="en-US" sz="2800" dirty="0" smtClean="0"/>
              <a:t> Dimensional Length</a:t>
            </a:r>
            <a:endParaRPr lang="en-US" sz="28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91600" cy="841248"/>
          </a:xfrm>
        </p:spPr>
        <p:txBody>
          <a:bodyPr>
            <a:normAutofit/>
          </a:bodyPr>
          <a:lstStyle/>
          <a:p>
            <a:r>
              <a:rPr lang="en-US" dirty="0" smtClean="0"/>
              <a:t>Ratio of Perimeter of similar figures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09800" y="1905000"/>
            <a:ext cx="1066800" cy="1066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Initial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29200" y="1600200"/>
            <a:ext cx="1905000" cy="1752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22860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4cm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15240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6cm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67200" y="21336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8cm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1219200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12cm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4648200"/>
            <a:ext cx="23358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Ratio of sides:</a:t>
            </a:r>
          </a:p>
          <a:p>
            <a:pPr algn="ctr"/>
            <a:r>
              <a:rPr lang="en-US" sz="2800" dirty="0" smtClean="0"/>
              <a:t>k = </a:t>
            </a:r>
            <a:r>
              <a:rPr lang="en-US" sz="2800" u="sng" dirty="0" smtClean="0"/>
              <a:t>12</a:t>
            </a:r>
          </a:p>
          <a:p>
            <a:pPr algn="ctr"/>
            <a:r>
              <a:rPr lang="en-US" sz="2800" dirty="0" smtClean="0"/>
              <a:t>      6</a:t>
            </a:r>
          </a:p>
          <a:p>
            <a:pPr algn="ctr"/>
            <a:r>
              <a:rPr lang="en-US" sz="2800" dirty="0" smtClean="0"/>
              <a:t>k = 2</a:t>
            </a:r>
          </a:p>
          <a:p>
            <a:pPr algn="ctr"/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105400" y="4611231"/>
            <a:ext cx="317651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u="sng" dirty="0" smtClean="0"/>
              <a:t>Ratio of perimeters:</a:t>
            </a:r>
          </a:p>
          <a:p>
            <a:pPr algn="ctr"/>
            <a:r>
              <a:rPr lang="en-US" sz="2800" dirty="0" smtClean="0"/>
              <a:t>k = </a:t>
            </a:r>
            <a:r>
              <a:rPr lang="en-US" sz="2800" u="sng" dirty="0" smtClean="0"/>
              <a:t>40</a:t>
            </a:r>
          </a:p>
          <a:p>
            <a:pPr algn="ctr"/>
            <a:r>
              <a:rPr lang="en-US" sz="2800" dirty="0" smtClean="0"/>
              <a:t>      20</a:t>
            </a:r>
          </a:p>
          <a:p>
            <a:pPr algn="ctr"/>
            <a:r>
              <a:rPr lang="en-US" sz="2800" dirty="0" smtClean="0"/>
              <a:t>k = 2</a:t>
            </a:r>
          </a:p>
          <a:p>
            <a:pPr algn="ctr"/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3505200"/>
            <a:ext cx="1185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Perimeter: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3505200"/>
            <a:ext cx="814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20cm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410200" y="3581400"/>
            <a:ext cx="1185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Perimeter: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29400" y="3581400"/>
            <a:ext cx="814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4</a:t>
            </a:r>
            <a:r>
              <a:rPr lang="en-US" sz="2000" dirty="0" smtClean="0"/>
              <a:t>0cm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7" grpId="0"/>
      <p:bldP spid="8" grpId="0"/>
      <p:bldP spid="9" grpId="0" uiExpand="1" build="allAtOnce"/>
      <p:bldP spid="10" grpId="0" build="allAtOnce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find the perimeter of the image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43200" y="2362200"/>
            <a:ext cx="350520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Scale factor:  k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800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perimeter of initial  X   k   = perimeter of the image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3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187</TotalTime>
  <Words>302</Words>
  <Application>Microsoft Office PowerPoint</Application>
  <PresentationFormat>On-screen Show (4:3)</PresentationFormat>
  <Paragraphs>127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Isometry &amp; similitude</vt:lpstr>
      <vt:lpstr>Slide 2</vt:lpstr>
      <vt:lpstr>Slide 3</vt:lpstr>
      <vt:lpstr>Geometric Transformations</vt:lpstr>
      <vt:lpstr>SIMILAR FIGURES</vt:lpstr>
      <vt:lpstr>What is the ratio of similarity?</vt:lpstr>
      <vt:lpstr>IMPORTANT!!!!</vt:lpstr>
      <vt:lpstr>Ratio of Perimeter of similar figures</vt:lpstr>
      <vt:lpstr>To find the perimeter of the image</vt:lpstr>
      <vt:lpstr>Slide 10</vt:lpstr>
      <vt:lpstr>Homework – Start NOW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Isometry &amp; similitude</dc:title>
  <dc:creator>Joey</dc:creator>
  <cp:lastModifiedBy>Joey</cp:lastModifiedBy>
  <cp:revision>28</cp:revision>
  <dcterms:created xsi:type="dcterms:W3CDTF">2011-05-16T00:38:49Z</dcterms:created>
  <dcterms:modified xsi:type="dcterms:W3CDTF">2011-05-16T03:46:44Z</dcterms:modified>
</cp:coreProperties>
</file>