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73" r:id="rId7"/>
    <p:sldId id="268" r:id="rId8"/>
    <p:sldId id="269" r:id="rId9"/>
    <p:sldId id="266" r:id="rId10"/>
    <p:sldId id="274" r:id="rId11"/>
    <p:sldId id="265" r:id="rId12"/>
    <p:sldId id="275" r:id="rId13"/>
    <p:sldId id="270" r:id="rId14"/>
    <p:sldId id="27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1" autoAdjust="0"/>
    <p:restoredTop sz="94645" autoAdjust="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50545-91AB-4FE9-A3C2-7843B8CCE623}" type="datetimeFigureOut">
              <a:rPr lang="en-CA" smtClean="0"/>
              <a:t>22/09/2010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A72CD-C673-475A-A0BB-CBC153136C8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A72CD-C673-475A-A0BB-CBC153136C89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FF4DC-DC9B-4189-8AAB-C550A54DACFC}" type="datetimeFigureOut">
              <a:rPr lang="en-US" smtClean="0"/>
              <a:pPr/>
              <a:t>9/22/2010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BBA9B5-8F75-4F8F-963F-0364098BE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AREA  OF SOLIDS</a:t>
            </a:r>
            <a:endParaRPr lang="en-C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620688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Step 3 – find the total area of the </a:t>
            </a:r>
            <a:r>
              <a:rPr lang="en-CA" sz="3600" dirty="0" smtClean="0">
                <a:solidFill>
                  <a:srgbClr val="FF0000"/>
                </a:solidFill>
              </a:rPr>
              <a:t>cylinder</a:t>
            </a:r>
          </a:p>
          <a:p>
            <a:endParaRPr lang="en-CA" sz="3600" dirty="0" smtClean="0">
              <a:solidFill>
                <a:srgbClr val="FF0000"/>
              </a:solidFill>
            </a:endParaRPr>
          </a:p>
          <a:p>
            <a:r>
              <a:rPr lang="en-CA" sz="3600" dirty="0" smtClean="0"/>
              <a:t>TA = LA + 2 </a:t>
            </a:r>
            <a:r>
              <a:rPr lang="en-CA" sz="3600" dirty="0" smtClean="0">
                <a:cs typeface="Lucida Sans Unicode"/>
              </a:rPr>
              <a:t>A</a:t>
            </a:r>
            <a:r>
              <a:rPr lang="en-CA" sz="3600" baseline="-25000" dirty="0" smtClean="0"/>
              <a:t>base</a:t>
            </a:r>
            <a:r>
              <a:rPr lang="en-CA" sz="3600" dirty="0" smtClean="0"/>
              <a:t> </a:t>
            </a:r>
          </a:p>
          <a:p>
            <a:r>
              <a:rPr lang="en-CA" sz="3600" dirty="0" smtClean="0"/>
              <a:t>TA = 3141.59 + 2(314.16)</a:t>
            </a:r>
          </a:p>
          <a:p>
            <a:r>
              <a:rPr lang="en-CA" sz="3600" dirty="0" smtClean="0"/>
              <a:t>TA = 3141.59 + 628.32</a:t>
            </a:r>
          </a:p>
          <a:p>
            <a:r>
              <a:rPr lang="en-CA" sz="3600" dirty="0" smtClean="0"/>
              <a:t>TA = 3769.91 mm</a:t>
            </a:r>
            <a:r>
              <a:rPr lang="en-CA" sz="3600" baseline="30000" dirty="0" smtClean="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4797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Workbook</a:t>
            </a:r>
            <a:endParaRPr lang="en-CA" b="1" dirty="0" smtClean="0">
              <a:latin typeface="Comic Sans MS" pitchFamily="66" charset="0"/>
            </a:endParaRPr>
          </a:p>
          <a:p>
            <a:r>
              <a:rPr lang="en-CA" b="1" dirty="0" smtClean="0">
                <a:latin typeface="Comic Sans MS" pitchFamily="66" charset="0"/>
              </a:rPr>
              <a:t>Page 181 #14a,b,c</a:t>
            </a:r>
          </a:p>
          <a:p>
            <a:r>
              <a:rPr lang="en-CA" b="1" dirty="0" smtClean="0">
                <a:latin typeface="Comic Sans MS" pitchFamily="66" charset="0"/>
              </a:rPr>
              <a:t>           #15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58128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0070C0"/>
                </a:solidFill>
              </a:rPr>
              <a:t>Area of Pyramid</a:t>
            </a:r>
            <a:endParaRPr lang="en-CA" dirty="0">
              <a:solidFill>
                <a:srgbClr val="0070C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51520" y="836712"/>
            <a:ext cx="4649740" cy="2863220"/>
            <a:chOff x="1571604" y="1428736"/>
            <a:chExt cx="3571900" cy="2217967"/>
          </a:xfrm>
        </p:grpSpPr>
        <p:grpSp>
          <p:nvGrpSpPr>
            <p:cNvPr id="27" name="Group 26"/>
            <p:cNvGrpSpPr/>
            <p:nvPr/>
          </p:nvGrpSpPr>
          <p:grpSpPr>
            <a:xfrm>
              <a:off x="1571604" y="1428736"/>
              <a:ext cx="2143140" cy="2217967"/>
              <a:chOff x="1571604" y="1428736"/>
              <a:chExt cx="2143140" cy="221796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14480" y="2143116"/>
                <a:ext cx="1857388" cy="1071570"/>
              </a:xfrm>
              <a:prstGeom prst="rect">
                <a:avLst/>
              </a:prstGeom>
              <a:scene3d>
                <a:camera prst="isometricOffAxis1Top">
                  <a:rot lat="18875050" lon="17709873" rev="400154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428728" y="1643050"/>
                <a:ext cx="1214446" cy="7858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1643042" y="2143116"/>
                <a:ext cx="1500198" cy="714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2250265" y="1607331"/>
                <a:ext cx="1000132" cy="6429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2428860" y="1428736"/>
                <a:ext cx="1285884" cy="12858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71604" y="3000372"/>
                <a:ext cx="19288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400" dirty="0" smtClean="0"/>
                  <a:t>Square base</a:t>
                </a:r>
              </a:p>
              <a:p>
                <a:r>
                  <a:rPr lang="en-CA" sz="2400" dirty="0" smtClean="0"/>
                  <a:t>12cm</a:t>
                </a:r>
                <a:endParaRPr lang="en-CA" sz="2400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>
                <a:off x="1964513" y="1893083"/>
                <a:ext cx="1428760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3214678" y="1571612"/>
              <a:ext cx="1928826" cy="739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Apothem </a:t>
              </a:r>
            </a:p>
            <a:p>
              <a:r>
                <a:rPr lang="en-CA" sz="2800" dirty="0" smtClean="0"/>
                <a:t>15cm</a:t>
              </a:r>
              <a:endParaRPr lang="en-CA" sz="28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11960" y="1124744"/>
            <a:ext cx="4752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Step 1 –find area of base</a:t>
            </a:r>
          </a:p>
          <a:p>
            <a:r>
              <a:rPr lang="en-CA" sz="3200" dirty="0" smtClean="0"/>
              <a:t>A = L x W</a:t>
            </a:r>
          </a:p>
          <a:p>
            <a:r>
              <a:rPr lang="en-CA" sz="3200" dirty="0" smtClean="0"/>
              <a:t>A = 12 x 12</a:t>
            </a:r>
          </a:p>
          <a:p>
            <a:r>
              <a:rPr lang="en-CA" sz="3200" dirty="0" smtClean="0"/>
              <a:t>A = 144 cm</a:t>
            </a:r>
            <a:r>
              <a:rPr lang="en-CA" sz="3200" baseline="30000" dirty="0" smtClean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936" y="3429000"/>
            <a:ext cx="39290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Step 2 – Find LA</a:t>
            </a:r>
          </a:p>
          <a:p>
            <a:r>
              <a:rPr lang="en-CA" sz="3200" dirty="0" smtClean="0"/>
              <a:t>LA = </a:t>
            </a:r>
            <a:r>
              <a:rPr lang="en-CA" sz="3200" u="sng" dirty="0" err="1" smtClean="0"/>
              <a:t>Pb</a:t>
            </a:r>
            <a:r>
              <a:rPr lang="en-CA" sz="3200" u="sng" dirty="0" smtClean="0"/>
              <a:t>  x apothem</a:t>
            </a:r>
          </a:p>
          <a:p>
            <a:r>
              <a:rPr lang="en-CA" sz="3200" dirty="0" smtClean="0"/>
              <a:t>                 2</a:t>
            </a:r>
          </a:p>
          <a:p>
            <a:r>
              <a:rPr lang="en-CA" sz="3200" dirty="0" smtClean="0"/>
              <a:t>LA = </a:t>
            </a:r>
            <a:r>
              <a:rPr lang="en-CA" sz="3200" u="sng" dirty="0" smtClean="0"/>
              <a:t>48  x 15</a:t>
            </a:r>
          </a:p>
          <a:p>
            <a:r>
              <a:rPr lang="en-CA" sz="3200" dirty="0" smtClean="0"/>
              <a:t>             2</a:t>
            </a:r>
          </a:p>
          <a:p>
            <a:r>
              <a:rPr lang="en-CA" sz="3200" dirty="0" smtClean="0"/>
              <a:t>LA = 360 cm</a:t>
            </a:r>
            <a:r>
              <a:rPr lang="en-CA" sz="3200" baseline="30000" dirty="0" smtClean="0"/>
              <a:t>2</a:t>
            </a:r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764704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Step 3 – Total Area</a:t>
            </a:r>
          </a:p>
          <a:p>
            <a:r>
              <a:rPr lang="en-CA" sz="3600" dirty="0" smtClean="0"/>
              <a:t>TA = LA  +  Area of Base</a:t>
            </a:r>
          </a:p>
          <a:p>
            <a:r>
              <a:rPr lang="en-CA" sz="3600" dirty="0" smtClean="0"/>
              <a:t>TA = 360  + 144</a:t>
            </a:r>
          </a:p>
          <a:p>
            <a:r>
              <a:rPr lang="en-CA" sz="3600" dirty="0" smtClean="0"/>
              <a:t>TA = 504 cm</a:t>
            </a:r>
            <a:r>
              <a:rPr lang="en-CA" sz="3600" baseline="30000" dirty="0" smtClean="0"/>
              <a:t>2</a:t>
            </a:r>
            <a:endParaRPr lang="en-CA" sz="3600" dirty="0"/>
          </a:p>
        </p:txBody>
      </p:sp>
      <p:sp>
        <p:nvSpPr>
          <p:cNvPr id="5" name="Rectangle 4"/>
          <p:cNvSpPr/>
          <p:nvPr/>
        </p:nvSpPr>
        <p:spPr>
          <a:xfrm>
            <a:off x="1187624" y="4365104"/>
            <a:ext cx="50405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Workbook</a:t>
            </a:r>
          </a:p>
          <a:p>
            <a:r>
              <a:rPr lang="en-CA" sz="2400" dirty="0" smtClean="0"/>
              <a:t>Page 182 #18  to 22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Area of a Cone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3995936" y="1052736"/>
            <a:ext cx="46508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Step 1 – Find Area of Base</a:t>
            </a:r>
          </a:p>
          <a:p>
            <a:r>
              <a:rPr lang="en-CA" sz="3200" dirty="0" smtClean="0"/>
              <a:t>Area of base = </a:t>
            </a:r>
            <a:r>
              <a:rPr lang="el-GR" sz="3200" dirty="0" smtClean="0">
                <a:latin typeface="Times New Roman"/>
                <a:cs typeface="Times New Roman"/>
              </a:rPr>
              <a:t>π</a:t>
            </a:r>
            <a:r>
              <a:rPr lang="en-CA" sz="3200" dirty="0" smtClean="0">
                <a:latin typeface="Times New Roman"/>
                <a:cs typeface="Times New Roman"/>
              </a:rPr>
              <a:t>r</a:t>
            </a:r>
            <a:r>
              <a:rPr lang="en-CA" sz="3200" baseline="30000" dirty="0" smtClean="0">
                <a:latin typeface="Times New Roman"/>
                <a:cs typeface="Times New Roman"/>
              </a:rPr>
              <a:t>2 </a:t>
            </a:r>
            <a:r>
              <a:rPr lang="en-CA" sz="32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CA" sz="3200" dirty="0" smtClean="0">
                <a:cs typeface="Times New Roman"/>
              </a:rPr>
              <a:t>Area of base =</a:t>
            </a:r>
            <a:r>
              <a:rPr lang="el-GR" sz="3200" dirty="0" smtClean="0">
                <a:latin typeface="Times New Roman"/>
                <a:cs typeface="Times New Roman"/>
              </a:rPr>
              <a:t> π</a:t>
            </a:r>
            <a:r>
              <a:rPr lang="en-CA" sz="3200" dirty="0" smtClean="0">
                <a:latin typeface="Times New Roman"/>
                <a:cs typeface="Times New Roman"/>
              </a:rPr>
              <a:t> (4.5</a:t>
            </a:r>
            <a:r>
              <a:rPr lang="en-CA" sz="3200" baseline="30000" dirty="0" smtClean="0">
                <a:latin typeface="Times New Roman"/>
                <a:cs typeface="Times New Roman"/>
              </a:rPr>
              <a:t>2</a:t>
            </a:r>
            <a:r>
              <a:rPr lang="en-CA" sz="3200" dirty="0" smtClean="0">
                <a:latin typeface="Times New Roman"/>
                <a:cs typeface="Times New Roman"/>
              </a:rPr>
              <a:t>)</a:t>
            </a:r>
            <a:r>
              <a:rPr lang="en-CA" sz="3200" dirty="0" smtClean="0">
                <a:cs typeface="Times New Roman"/>
              </a:rPr>
              <a:t> </a:t>
            </a:r>
          </a:p>
          <a:p>
            <a:r>
              <a:rPr lang="en-CA" sz="3200" dirty="0" smtClean="0">
                <a:cs typeface="Times New Roman"/>
              </a:rPr>
              <a:t>Area of base = 63.62 cm</a:t>
            </a:r>
            <a:r>
              <a:rPr lang="en-CA" sz="3200" baseline="30000" dirty="0" smtClean="0">
                <a:latin typeface="Times New Roman"/>
                <a:cs typeface="Times New Roman"/>
              </a:rPr>
              <a:t>2 </a:t>
            </a:r>
          </a:p>
          <a:p>
            <a:endParaRPr lang="en-CA" dirty="0" smtClean="0">
              <a:cs typeface="Times New Roman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1520" y="1052736"/>
            <a:ext cx="3888432" cy="2837149"/>
            <a:chOff x="772683" y="1329385"/>
            <a:chExt cx="3227813" cy="2837149"/>
          </a:xfrm>
        </p:grpSpPr>
        <p:grpSp>
          <p:nvGrpSpPr>
            <p:cNvPr id="9" name="Group 8"/>
            <p:cNvGrpSpPr/>
            <p:nvPr/>
          </p:nvGrpSpPr>
          <p:grpSpPr>
            <a:xfrm rot="10601961">
              <a:off x="772683" y="1329385"/>
              <a:ext cx="1571636" cy="2071702"/>
              <a:chOff x="857224" y="1643050"/>
              <a:chExt cx="1571636" cy="207170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857224" y="1643050"/>
                <a:ext cx="1571636" cy="42862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" name="Straight Connector 5"/>
              <p:cNvCxnSpPr>
                <a:stCxn id="4" idx="2"/>
              </p:cNvCxnSpPr>
              <p:nvPr/>
            </p:nvCxnSpPr>
            <p:spPr>
              <a:xfrm rot="10800000" flipH="1" flipV="1">
                <a:off x="857224" y="1857364"/>
                <a:ext cx="714380" cy="18573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1071538" y="2357430"/>
                <a:ext cx="1857388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 rot="5400000">
              <a:off x="678629" y="2250273"/>
              <a:ext cx="178595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4" idx="1"/>
            </p:cNvCxnSpPr>
            <p:nvPr/>
          </p:nvCxnSpPr>
          <p:spPr>
            <a:xfrm rot="16200000" flipH="1">
              <a:off x="896727" y="2032174"/>
              <a:ext cx="1947411" cy="59765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3108" y="1500174"/>
              <a:ext cx="16430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height</a:t>
              </a:r>
              <a:endParaRPr lang="en-CA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57422" y="2285992"/>
              <a:ext cx="1643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dirty="0" smtClean="0">
                  <a:solidFill>
                    <a:srgbClr val="002060"/>
                  </a:solidFill>
                </a:rPr>
                <a:t>apothem = 12</a:t>
              </a:r>
              <a:endParaRPr lang="en-CA" sz="2400" dirty="0">
                <a:solidFill>
                  <a:srgbClr val="002060"/>
                </a:solidFill>
              </a:endParaRPr>
            </a:p>
          </p:txBody>
        </p:sp>
        <p:cxnSp>
          <p:nvCxnSpPr>
            <p:cNvPr id="19" name="Straight Connector 18"/>
            <p:cNvCxnSpPr>
              <a:endCxn id="4" idx="1"/>
            </p:cNvCxnSpPr>
            <p:nvPr/>
          </p:nvCxnSpPr>
          <p:spPr>
            <a:xfrm>
              <a:off x="1571604" y="3143248"/>
              <a:ext cx="597657" cy="161461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1643042" y="1714488"/>
              <a:ext cx="500066" cy="2439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7" idx="1"/>
            </p:cNvCxnSpPr>
            <p:nvPr/>
          </p:nvCxnSpPr>
          <p:spPr>
            <a:xfrm rot="10800000">
              <a:off x="1928794" y="2500307"/>
              <a:ext cx="428628" cy="2011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28662" y="3643314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radius= 4.5 cm</a:t>
              </a:r>
              <a:endParaRPr lang="en-CA" sz="28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1551503" y="3449101"/>
              <a:ext cx="47041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571604" y="3000372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923928" y="3645024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Step 2 – Find the LA</a:t>
            </a:r>
          </a:p>
          <a:p>
            <a:r>
              <a:rPr lang="en-CA" sz="3200" dirty="0" smtClean="0"/>
              <a:t>LA = </a:t>
            </a:r>
            <a:r>
              <a:rPr lang="el-GR" sz="3200" dirty="0" smtClean="0">
                <a:latin typeface="Times New Roman"/>
                <a:cs typeface="Times New Roman"/>
              </a:rPr>
              <a:t>π</a:t>
            </a:r>
            <a:r>
              <a:rPr lang="en-CA" sz="3200" dirty="0" smtClean="0">
                <a:latin typeface="Times New Roman"/>
                <a:cs typeface="Times New Roman"/>
              </a:rPr>
              <a:t> </a:t>
            </a:r>
            <a:r>
              <a:rPr lang="en-CA" sz="3200" dirty="0" smtClean="0">
                <a:cs typeface="Times New Roman"/>
              </a:rPr>
              <a:t>r  x  apothem</a:t>
            </a:r>
          </a:p>
          <a:p>
            <a:r>
              <a:rPr lang="en-CA" sz="3200" dirty="0" smtClean="0">
                <a:cs typeface="Times New Roman"/>
              </a:rPr>
              <a:t>LA = </a:t>
            </a:r>
            <a:r>
              <a:rPr lang="el-GR" sz="3200" dirty="0" smtClean="0">
                <a:latin typeface="Times New Roman"/>
                <a:cs typeface="Times New Roman"/>
              </a:rPr>
              <a:t>π</a:t>
            </a:r>
            <a:r>
              <a:rPr lang="en-CA" sz="3200" dirty="0" smtClean="0">
                <a:latin typeface="Times New Roman"/>
                <a:cs typeface="Times New Roman"/>
              </a:rPr>
              <a:t> (4.5) ( 12)</a:t>
            </a:r>
          </a:p>
          <a:p>
            <a:r>
              <a:rPr lang="en-CA" sz="3200" dirty="0" smtClean="0">
                <a:cs typeface="Times New Roman"/>
              </a:rPr>
              <a:t>LA = 169.5 cm</a:t>
            </a:r>
            <a:r>
              <a:rPr lang="en-CA" sz="3200" baseline="30000" dirty="0" smtClean="0">
                <a:latin typeface="Times New Roman"/>
                <a:cs typeface="Times New Roman"/>
              </a:rPr>
              <a:t>2 </a:t>
            </a:r>
            <a:endParaRPr lang="en-CA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42910" y="442913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Workbook</a:t>
            </a:r>
          </a:p>
          <a:p>
            <a:r>
              <a:rPr lang="en-CA" dirty="0" smtClean="0"/>
              <a:t>Page 184 # 27-34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3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C00000"/>
                </a:solidFill>
              </a:rPr>
              <a:t>Step 3 – Find </a:t>
            </a:r>
            <a:r>
              <a:rPr lang="en-CA" sz="3200" dirty="0" smtClean="0">
                <a:solidFill>
                  <a:srgbClr val="C00000"/>
                </a:solidFill>
              </a:rPr>
              <a:t>the Total Surface Area</a:t>
            </a:r>
            <a:endParaRPr lang="en-CA" sz="3200" dirty="0" smtClean="0">
              <a:solidFill>
                <a:srgbClr val="C00000"/>
              </a:solidFill>
            </a:endParaRPr>
          </a:p>
          <a:p>
            <a:r>
              <a:rPr lang="en-CA" sz="3200" dirty="0" smtClean="0"/>
              <a:t>TA = LA  +  Area of base</a:t>
            </a:r>
          </a:p>
          <a:p>
            <a:r>
              <a:rPr lang="en-CA" sz="3200" dirty="0" smtClean="0"/>
              <a:t>TA = 169.5 + 63.62</a:t>
            </a:r>
          </a:p>
          <a:p>
            <a:r>
              <a:rPr lang="en-CA" sz="3200" dirty="0" smtClean="0"/>
              <a:t>TA = 233.27</a:t>
            </a:r>
            <a:r>
              <a:rPr lang="en-CA" sz="3200" dirty="0" smtClean="0">
                <a:cs typeface="Times New Roman"/>
              </a:rPr>
              <a:t> cm</a:t>
            </a:r>
            <a:r>
              <a:rPr lang="en-CA" sz="3200" baseline="30000" dirty="0" smtClean="0">
                <a:latin typeface="Times New Roman"/>
                <a:cs typeface="Times New Roman"/>
              </a:rPr>
              <a:t>2 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Area of a Sphere</a:t>
            </a:r>
            <a:endParaRPr lang="en-CA" b="1" dirty="0"/>
          </a:p>
        </p:txBody>
      </p:sp>
      <p:sp>
        <p:nvSpPr>
          <p:cNvPr id="4" name="Oval 3"/>
          <p:cNvSpPr/>
          <p:nvPr/>
        </p:nvSpPr>
        <p:spPr>
          <a:xfrm>
            <a:off x="928662" y="2143116"/>
            <a:ext cx="2500330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Arc 4"/>
          <p:cNvSpPr/>
          <p:nvPr/>
        </p:nvSpPr>
        <p:spPr>
          <a:xfrm rot="8354415">
            <a:off x="750874" y="1067360"/>
            <a:ext cx="2818842" cy="2909773"/>
          </a:xfrm>
          <a:prstGeom prst="arc">
            <a:avLst>
              <a:gd name="adj1" fmla="val 14998210"/>
              <a:gd name="adj2" fmla="val 65716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Arc 5"/>
          <p:cNvSpPr/>
          <p:nvPr/>
        </p:nvSpPr>
        <p:spPr>
          <a:xfrm rot="1681389">
            <a:off x="161081" y="2134662"/>
            <a:ext cx="2818842" cy="2909773"/>
          </a:xfrm>
          <a:prstGeom prst="arc">
            <a:avLst>
              <a:gd name="adj1" fmla="val 15425919"/>
              <a:gd name="adj2" fmla="val 13516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572000" y="1772816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TA = LA = 4</a:t>
            </a:r>
            <a:r>
              <a:rPr lang="el-GR" sz="3600" dirty="0" smtClean="0">
                <a:latin typeface="Times New Roman"/>
                <a:cs typeface="Times New Roman"/>
              </a:rPr>
              <a:t>π</a:t>
            </a:r>
            <a:r>
              <a:rPr lang="en-CA" sz="3600" dirty="0" smtClean="0">
                <a:cs typeface="Times New Roman"/>
              </a:rPr>
              <a:t>r</a:t>
            </a:r>
            <a:r>
              <a:rPr lang="en-CA" sz="3600" baseline="30000" dirty="0" smtClean="0">
                <a:cs typeface="Times New Roman"/>
              </a:rPr>
              <a:t>2 </a:t>
            </a:r>
            <a:r>
              <a:rPr lang="en-CA" sz="3600" dirty="0" smtClean="0">
                <a:cs typeface="Times New Roman"/>
              </a:rPr>
              <a:t>    </a:t>
            </a:r>
          </a:p>
          <a:p>
            <a:endParaRPr lang="en-CA" baseline="30000" dirty="0" smtClean="0"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64305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r = 7cm</a:t>
            </a:r>
            <a:endParaRPr lang="en-CA" sz="2800" dirty="0"/>
          </a:p>
        </p:txBody>
      </p:sp>
      <p:cxnSp>
        <p:nvCxnSpPr>
          <p:cNvPr id="10" name="Straight Connector 9"/>
          <p:cNvCxnSpPr>
            <a:endCxn id="4" idx="1"/>
          </p:cNvCxnSpPr>
          <p:nvPr/>
        </p:nvCxnSpPr>
        <p:spPr>
          <a:xfrm rot="10800000">
            <a:off x="1294828" y="2519742"/>
            <a:ext cx="919719" cy="909258"/>
          </a:xfrm>
          <a:prstGeom prst="line">
            <a:avLst/>
          </a:prstGeom>
          <a:ln w="444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14480" y="2571744"/>
            <a:ext cx="63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 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242886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TA = 4</a:t>
            </a:r>
            <a:r>
              <a:rPr lang="el-GR" sz="3600" dirty="0" smtClean="0">
                <a:latin typeface="Times New Roman"/>
                <a:cs typeface="Times New Roman"/>
              </a:rPr>
              <a:t> π</a:t>
            </a:r>
            <a:r>
              <a:rPr lang="en-CA" sz="3600" dirty="0" smtClean="0">
                <a:latin typeface="Times New Roman"/>
                <a:cs typeface="Times New Roman"/>
              </a:rPr>
              <a:t> (7</a:t>
            </a:r>
            <a:r>
              <a:rPr lang="en-CA" sz="3600" baseline="30000" dirty="0" smtClean="0">
                <a:latin typeface="Times New Roman"/>
                <a:cs typeface="Times New Roman"/>
              </a:rPr>
              <a:t>2</a:t>
            </a:r>
            <a:r>
              <a:rPr lang="en-CA" sz="36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CA" sz="3600" dirty="0" smtClean="0">
                <a:latin typeface="Times New Roman"/>
                <a:cs typeface="Times New Roman"/>
              </a:rPr>
              <a:t>TA = 615.75cm</a:t>
            </a:r>
            <a:r>
              <a:rPr lang="en-CA" sz="3600" baseline="30000" dirty="0" smtClean="0">
                <a:latin typeface="Times New Roman"/>
                <a:cs typeface="Times New Roman"/>
              </a:rPr>
              <a:t>2</a:t>
            </a:r>
            <a:endParaRPr lang="en-CA" sz="3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Area of a Prism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916832"/>
            <a:ext cx="45005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Step 2 – Find the </a:t>
            </a:r>
            <a:r>
              <a:rPr lang="en-CA" sz="2800" dirty="0" smtClean="0">
                <a:solidFill>
                  <a:srgbClr val="002060"/>
                </a:solidFill>
              </a:rPr>
              <a:t>LA</a:t>
            </a:r>
            <a:endParaRPr lang="en-CA" sz="2800" dirty="0" smtClean="0">
              <a:solidFill>
                <a:srgbClr val="002060"/>
              </a:solidFill>
            </a:endParaRPr>
          </a:p>
          <a:p>
            <a:r>
              <a:rPr lang="en-CA" sz="2800" dirty="0" smtClean="0"/>
              <a:t>LA = Perimeter of base x </a:t>
            </a:r>
            <a:r>
              <a:rPr lang="en-CA" sz="2800" dirty="0" smtClean="0"/>
              <a:t>height</a:t>
            </a:r>
            <a:endParaRPr lang="en-CA" sz="2800" dirty="0" smtClean="0"/>
          </a:p>
          <a:p>
            <a:r>
              <a:rPr lang="en-CA" sz="2800" dirty="0" smtClean="0"/>
              <a:t>LA = 20 cm x 4 </a:t>
            </a:r>
            <a:r>
              <a:rPr lang="en-CA" sz="2800" dirty="0" smtClean="0"/>
              <a:t>cm</a:t>
            </a:r>
            <a:endParaRPr lang="en-CA" sz="2800" dirty="0" smtClean="0"/>
          </a:p>
          <a:p>
            <a:r>
              <a:rPr lang="en-CA" sz="2800" dirty="0" smtClean="0"/>
              <a:t>LA = 80 cm</a:t>
            </a:r>
            <a:r>
              <a:rPr lang="en-CA" sz="2800" baseline="30000" dirty="0" smtClean="0"/>
              <a:t>2</a:t>
            </a:r>
            <a:endParaRPr lang="en-CA" sz="2800" baseline="30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79512" y="1124744"/>
            <a:ext cx="4143404" cy="2226720"/>
            <a:chOff x="357158" y="1714488"/>
            <a:chExt cx="4143404" cy="2226720"/>
          </a:xfrm>
        </p:grpSpPr>
        <p:sp>
          <p:nvSpPr>
            <p:cNvPr id="4" name="Cube 3"/>
            <p:cNvSpPr/>
            <p:nvPr/>
          </p:nvSpPr>
          <p:spPr>
            <a:xfrm>
              <a:off x="357158" y="1714488"/>
              <a:ext cx="3214710" cy="1785950"/>
            </a:xfrm>
            <a:prstGeom prst="cube">
              <a:avLst/>
            </a:prstGeom>
            <a:noFill/>
            <a:ln w="476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2976" y="357187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8 cm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14678" y="3143248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  2 cm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868" y="200024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4 cm</a:t>
              </a:r>
              <a:endParaRPr lang="en-CA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11960" y="3717032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Step 3 – Find TA (total area</a:t>
            </a:r>
            <a:r>
              <a:rPr lang="en-CA" sz="2800" dirty="0" smtClean="0">
                <a:solidFill>
                  <a:srgbClr val="002060"/>
                </a:solidFill>
              </a:rPr>
              <a:t>)</a:t>
            </a:r>
            <a:endParaRPr lang="en-CA" sz="2800" dirty="0" smtClean="0">
              <a:solidFill>
                <a:srgbClr val="002060"/>
              </a:solidFill>
            </a:endParaRPr>
          </a:p>
          <a:p>
            <a:r>
              <a:rPr lang="en-CA" sz="2800" dirty="0" smtClean="0"/>
              <a:t>TA = Area of the bases + LA</a:t>
            </a:r>
          </a:p>
          <a:p>
            <a:r>
              <a:rPr lang="en-CA" sz="2800" dirty="0" smtClean="0"/>
              <a:t>TA = 2(16) cm </a:t>
            </a:r>
            <a:r>
              <a:rPr lang="en-CA" sz="2800" baseline="30000" dirty="0" smtClean="0"/>
              <a:t>2</a:t>
            </a:r>
            <a:r>
              <a:rPr lang="en-CA" sz="2800" dirty="0" smtClean="0"/>
              <a:t>+ 80 cm</a:t>
            </a:r>
            <a:r>
              <a:rPr lang="en-CA" sz="2800" baseline="30000" dirty="0" smtClean="0"/>
              <a:t> 2 </a:t>
            </a:r>
            <a:endParaRPr lang="en-CA" sz="2800" dirty="0" smtClean="0"/>
          </a:p>
          <a:p>
            <a:r>
              <a:rPr lang="en-CA" sz="2800" dirty="0" smtClean="0"/>
              <a:t>TA = 32 + 80</a:t>
            </a:r>
          </a:p>
          <a:p>
            <a:r>
              <a:rPr lang="en-CA" sz="2800" dirty="0" smtClean="0"/>
              <a:t>TA = 112 cm</a:t>
            </a:r>
            <a:r>
              <a:rPr lang="en-CA" sz="2800" baseline="30000" dirty="0" smtClean="0"/>
              <a:t> 2</a:t>
            </a:r>
            <a:endParaRPr lang="en-C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404664"/>
            <a:ext cx="432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Step 1 – Find Area of Base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</a:t>
            </a:r>
            <a:r>
              <a:rPr lang="en-CA" sz="2800" dirty="0" smtClean="0"/>
              <a:t> = 8cm x 2 cm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  </a:t>
            </a:r>
            <a:r>
              <a:rPr lang="en-CA" sz="2800" dirty="0" smtClean="0"/>
              <a:t> = 16 cm</a:t>
            </a:r>
            <a:r>
              <a:rPr lang="en-CA" sz="2800" baseline="30000" dirty="0" smtClean="0"/>
              <a:t>2</a:t>
            </a:r>
          </a:p>
          <a:p>
            <a:endParaRPr lang="en-CA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Can you find the area of the base when it’s a regular polygon?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191683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 = cote (side length)</a:t>
            </a:r>
            <a:endParaRPr lang="en-C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234888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= apothem</a:t>
            </a:r>
            <a:endParaRPr lang="en-CA" sz="2800" dirty="0"/>
          </a:p>
        </p:txBody>
      </p:sp>
      <p:sp>
        <p:nvSpPr>
          <p:cNvPr id="6" name="Hexagon 5"/>
          <p:cNvSpPr/>
          <p:nvPr/>
        </p:nvSpPr>
        <p:spPr>
          <a:xfrm>
            <a:off x="539552" y="1628800"/>
            <a:ext cx="2500330" cy="2143140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289651" y="3236155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15816" y="1772816"/>
            <a:ext cx="59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c</a:t>
            </a:r>
            <a:endParaRPr lang="en-CA" sz="3200" dirty="0"/>
          </a:p>
        </p:txBody>
      </p:sp>
      <p:sp>
        <p:nvSpPr>
          <p:cNvPr id="14" name="Rectangle 13"/>
          <p:cNvSpPr/>
          <p:nvPr/>
        </p:nvSpPr>
        <p:spPr>
          <a:xfrm>
            <a:off x="1835696" y="2780928"/>
            <a:ext cx="428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800" baseline="30000" dirty="0" smtClean="0"/>
              <a:t>a</a:t>
            </a:r>
            <a:endParaRPr lang="en-CA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31409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n</a:t>
            </a:r>
            <a:endParaRPr lang="en-CA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148064" y="278092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n= number of sides</a:t>
            </a:r>
            <a:endParaRPr lang="en-C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221088"/>
            <a:ext cx="73581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Yes…you CAN too  !!!!!</a:t>
            </a:r>
          </a:p>
          <a:p>
            <a:r>
              <a:rPr lang="en-CA" sz="4400" b="1" dirty="0" smtClean="0"/>
              <a:t>          </a:t>
            </a:r>
            <a:r>
              <a:rPr lang="en-CA" sz="4400" b="1" dirty="0" smtClean="0"/>
              <a:t>Area </a:t>
            </a:r>
            <a:r>
              <a:rPr lang="en-CA" sz="4400" b="1" dirty="0" smtClean="0"/>
              <a:t>= </a:t>
            </a:r>
            <a:r>
              <a:rPr lang="en-CA" sz="4400" b="1" u="sng" dirty="0" smtClean="0"/>
              <a:t>C A N</a:t>
            </a:r>
            <a:r>
              <a:rPr lang="en-CA" sz="4400" b="1" dirty="0" smtClean="0"/>
              <a:t>              </a:t>
            </a:r>
          </a:p>
          <a:p>
            <a:r>
              <a:rPr lang="en-CA" sz="4400" b="1" dirty="0" smtClean="0"/>
              <a:t>                          </a:t>
            </a:r>
            <a:r>
              <a:rPr lang="en-CA" sz="4400" b="1" dirty="0" smtClean="0"/>
              <a:t>2</a:t>
            </a:r>
            <a:endParaRPr lang="en-C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772400" cy="1143000"/>
          </a:xfrm>
        </p:spPr>
        <p:txBody>
          <a:bodyPr/>
          <a:lstStyle/>
          <a:p>
            <a:r>
              <a:rPr lang="en-CA" b="1" dirty="0" smtClean="0"/>
              <a:t>Example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CA" sz="3200" dirty="0" smtClean="0"/>
              <a:t>Find the area of the base of a regular hexagonal prism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988840"/>
            <a:ext cx="3744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Area </a:t>
            </a:r>
            <a:r>
              <a:rPr lang="en-CA" sz="3200" baseline="-25000" dirty="0" smtClean="0"/>
              <a:t>base</a:t>
            </a:r>
            <a:r>
              <a:rPr lang="en-CA" sz="3200" dirty="0" smtClean="0"/>
              <a:t> = </a:t>
            </a:r>
            <a:r>
              <a:rPr lang="en-CA" sz="3200" u="sng" dirty="0" smtClean="0"/>
              <a:t>can</a:t>
            </a:r>
          </a:p>
          <a:p>
            <a:r>
              <a:rPr lang="en-CA" sz="3200" dirty="0" smtClean="0"/>
              <a:t>                    </a:t>
            </a:r>
            <a:r>
              <a:rPr lang="en-CA" sz="3200" dirty="0" smtClean="0"/>
              <a:t>2</a:t>
            </a:r>
            <a:endParaRPr lang="en-CA" sz="3200" dirty="0" smtClean="0"/>
          </a:p>
          <a:p>
            <a:r>
              <a:rPr lang="en-CA" sz="3200" dirty="0" smtClean="0"/>
              <a:t>A</a:t>
            </a:r>
            <a:r>
              <a:rPr lang="en-CA" sz="3200" baseline="-25000" dirty="0" smtClean="0"/>
              <a:t> base</a:t>
            </a:r>
            <a:r>
              <a:rPr lang="en-CA" sz="3200" dirty="0" smtClean="0"/>
              <a:t> = </a:t>
            </a:r>
            <a:r>
              <a:rPr lang="en-CA" sz="3200" u="sng" dirty="0" smtClean="0"/>
              <a:t>10 x 8.7 x 6</a:t>
            </a:r>
          </a:p>
          <a:p>
            <a:r>
              <a:rPr lang="en-CA" sz="3200" dirty="0" smtClean="0"/>
              <a:t>                     2</a:t>
            </a:r>
          </a:p>
          <a:p>
            <a:r>
              <a:rPr lang="en-CA" sz="3200" dirty="0" smtClean="0"/>
              <a:t>A</a:t>
            </a:r>
            <a:r>
              <a:rPr lang="en-CA" sz="3200" baseline="-25000" dirty="0" smtClean="0"/>
              <a:t> base</a:t>
            </a:r>
            <a:r>
              <a:rPr lang="en-CA" sz="3200" dirty="0" smtClean="0"/>
              <a:t> =  </a:t>
            </a:r>
            <a:r>
              <a:rPr lang="en-CA" sz="3200" u="sng" dirty="0" smtClean="0"/>
              <a:t>522</a:t>
            </a:r>
          </a:p>
          <a:p>
            <a:r>
              <a:rPr lang="en-CA" sz="3200" dirty="0" smtClean="0"/>
              <a:t>               2</a:t>
            </a:r>
          </a:p>
          <a:p>
            <a:r>
              <a:rPr lang="en-CA" sz="3200" dirty="0" smtClean="0"/>
              <a:t>A</a:t>
            </a:r>
            <a:r>
              <a:rPr lang="en-CA" sz="3200" baseline="-25000" dirty="0" smtClean="0"/>
              <a:t> base</a:t>
            </a:r>
            <a:r>
              <a:rPr lang="en-CA" sz="3200" dirty="0" smtClean="0"/>
              <a:t> =  261 cm</a:t>
            </a:r>
            <a:r>
              <a:rPr lang="en-CA" sz="3200" baseline="30000" dirty="0" smtClean="0"/>
              <a:t>2</a:t>
            </a:r>
            <a:endParaRPr lang="en-CA" sz="3200" baseline="30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928662" y="2571744"/>
            <a:ext cx="3629658" cy="2523484"/>
            <a:chOff x="928662" y="2571744"/>
            <a:chExt cx="3629658" cy="2523484"/>
          </a:xfrm>
        </p:grpSpPr>
        <p:sp>
          <p:nvSpPr>
            <p:cNvPr id="5" name="TextBox 4"/>
            <p:cNvSpPr txBox="1"/>
            <p:nvPr/>
          </p:nvSpPr>
          <p:spPr>
            <a:xfrm>
              <a:off x="2843808" y="2708920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c = 10 cm</a:t>
              </a:r>
              <a:endParaRPr lang="en-CA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43808" y="4077072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a=8.7 cm</a:t>
              </a:r>
              <a:endParaRPr lang="en-CA" sz="2800" dirty="0"/>
            </a:p>
          </p:txBody>
        </p:sp>
        <p:sp>
          <p:nvSpPr>
            <p:cNvPr id="7" name="Hexagon 6"/>
            <p:cNvSpPr/>
            <p:nvPr/>
          </p:nvSpPr>
          <p:spPr>
            <a:xfrm>
              <a:off x="1071538" y="2571744"/>
              <a:ext cx="1928826" cy="1785950"/>
            </a:xfrm>
            <a:prstGeom prst="hexagon">
              <a:avLst/>
            </a:prstGeom>
            <a:noFill/>
            <a:ln w="476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1607323" y="3893347"/>
              <a:ext cx="92869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8662" y="4572008"/>
              <a:ext cx="1714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n = 6 sides</a:t>
              </a:r>
              <a:endParaRPr lang="en-CA" sz="2800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rot="10800000">
            <a:off x="2123728" y="3717032"/>
            <a:ext cx="792088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786710" cy="714380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Find the </a:t>
            </a:r>
            <a:r>
              <a:rPr lang="en-CA" b="1" u="sng" dirty="0" smtClean="0">
                <a:solidFill>
                  <a:srgbClr val="002060"/>
                </a:solidFill>
              </a:rPr>
              <a:t>total </a:t>
            </a:r>
            <a:r>
              <a:rPr lang="en-CA" b="1" u="sng" dirty="0" smtClean="0">
                <a:solidFill>
                  <a:srgbClr val="002060"/>
                </a:solidFill>
              </a:rPr>
              <a:t>surface area </a:t>
            </a:r>
            <a:r>
              <a:rPr lang="en-CA" b="1" dirty="0" smtClean="0">
                <a:solidFill>
                  <a:srgbClr val="002060"/>
                </a:solidFill>
              </a:rPr>
              <a:t>of this prism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CA" sz="2800" dirty="0" smtClean="0"/>
              <a:t>Pentagonal prism that has a height of 3cm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1556792"/>
            <a:ext cx="3491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002060"/>
                </a:solidFill>
              </a:rPr>
              <a:t>Step 1 – Find Area 1 Base</a:t>
            </a:r>
            <a:endParaRPr lang="en-CA" sz="2800" dirty="0" smtClean="0">
              <a:solidFill>
                <a:srgbClr val="002060"/>
              </a:solidFill>
            </a:endParaRP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 </a:t>
            </a:r>
            <a:r>
              <a:rPr lang="en-CA" sz="2800" dirty="0" smtClean="0"/>
              <a:t>= </a:t>
            </a:r>
            <a:r>
              <a:rPr lang="en-CA" sz="2800" u="sng" dirty="0" smtClean="0"/>
              <a:t>c a n</a:t>
            </a:r>
          </a:p>
          <a:p>
            <a:r>
              <a:rPr lang="en-CA" sz="2800" dirty="0" smtClean="0"/>
              <a:t>              2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 </a:t>
            </a:r>
            <a:r>
              <a:rPr lang="en-CA" sz="2800" dirty="0" smtClean="0"/>
              <a:t>= </a:t>
            </a:r>
            <a:r>
              <a:rPr lang="en-CA" sz="2800" u="sng" dirty="0" smtClean="0"/>
              <a:t>20 x 4 x 5</a:t>
            </a:r>
          </a:p>
          <a:p>
            <a:r>
              <a:rPr lang="en-CA" sz="2800" dirty="0" smtClean="0"/>
              <a:t>                      2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</a:t>
            </a:r>
            <a:r>
              <a:rPr lang="en-CA" sz="2800" dirty="0" smtClean="0"/>
              <a:t>   = </a:t>
            </a:r>
            <a:r>
              <a:rPr lang="en-CA" sz="2800" u="sng" dirty="0" smtClean="0"/>
              <a:t>400</a:t>
            </a:r>
          </a:p>
          <a:p>
            <a:r>
              <a:rPr lang="en-CA" sz="2800" dirty="0" smtClean="0"/>
              <a:t>                 2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 </a:t>
            </a:r>
            <a:r>
              <a:rPr lang="en-CA" sz="2800" dirty="0" smtClean="0"/>
              <a:t> = 200cm</a:t>
            </a:r>
            <a:r>
              <a:rPr lang="en-CA" sz="2800" baseline="30000" dirty="0" smtClean="0"/>
              <a:t>2</a:t>
            </a:r>
            <a:endParaRPr lang="en-CA" sz="28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6444208" y="1628800"/>
            <a:ext cx="2500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002060"/>
                </a:solidFill>
              </a:rPr>
              <a:t>Step 2 – Find the LA</a:t>
            </a:r>
          </a:p>
          <a:p>
            <a:r>
              <a:rPr lang="en-CA" sz="2800" dirty="0" smtClean="0"/>
              <a:t>LA = </a:t>
            </a:r>
            <a:r>
              <a:rPr lang="en-CA" sz="2800" dirty="0" err="1" smtClean="0"/>
              <a:t>Pb</a:t>
            </a:r>
            <a:r>
              <a:rPr lang="en-CA" sz="2800" dirty="0" smtClean="0"/>
              <a:t> x h</a:t>
            </a:r>
          </a:p>
          <a:p>
            <a:r>
              <a:rPr lang="en-CA" sz="2800" dirty="0" smtClean="0"/>
              <a:t>LA = (20 x 5) x 3</a:t>
            </a:r>
          </a:p>
          <a:p>
            <a:r>
              <a:rPr lang="en-CA" sz="2800" dirty="0" smtClean="0"/>
              <a:t>LA = 100 x 3</a:t>
            </a:r>
          </a:p>
          <a:p>
            <a:r>
              <a:rPr lang="en-CA" sz="2800" dirty="0" smtClean="0"/>
              <a:t>LA = 300 cm</a:t>
            </a:r>
            <a:r>
              <a:rPr lang="en-CA" sz="2800" baseline="30000" dirty="0" smtClean="0"/>
              <a:t>2</a:t>
            </a:r>
            <a:endParaRPr lang="en-CA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619672" y="22048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= 4 cm</a:t>
            </a:r>
            <a:endParaRPr lang="en-CA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2132856"/>
            <a:ext cx="2267744" cy="2446914"/>
            <a:chOff x="14518" y="1344066"/>
            <a:chExt cx="2523588" cy="3866139"/>
          </a:xfrm>
        </p:grpSpPr>
        <p:sp>
          <p:nvSpPr>
            <p:cNvPr id="11" name="TextBox 10"/>
            <p:cNvSpPr txBox="1"/>
            <p:nvPr/>
          </p:nvSpPr>
          <p:spPr>
            <a:xfrm>
              <a:off x="14518" y="1344066"/>
              <a:ext cx="169342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/>
                <a:t>c = 20 cm</a:t>
              </a:r>
              <a:endParaRPr lang="en-CA" sz="2800" dirty="0"/>
            </a:p>
          </p:txBody>
        </p:sp>
        <p:sp>
          <p:nvSpPr>
            <p:cNvPr id="6" name="Regular Pentagon 5"/>
            <p:cNvSpPr/>
            <p:nvPr/>
          </p:nvSpPr>
          <p:spPr>
            <a:xfrm>
              <a:off x="323528" y="1700808"/>
              <a:ext cx="2214578" cy="2000264"/>
            </a:xfrm>
            <a:prstGeom prst="pentagon">
              <a:avLst/>
            </a:prstGeom>
            <a:scene3d>
              <a:camera prst="isometricOffAxis2Top">
                <a:rot lat="18998246" lon="25205" rev="21032004"/>
              </a:camera>
              <a:lightRig rig="threePt" dir="t"/>
            </a:scene3d>
            <a:sp3d extrusionH="323850">
              <a:bevelT w="0" h="355600"/>
              <a:bevelB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475656" y="2420888"/>
              <a:ext cx="571504" cy="4286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5720" y="4286257"/>
              <a:ext cx="2198048" cy="923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dirty="0" smtClean="0">
                  <a:latin typeface="+mj-lt"/>
                </a:rPr>
                <a:t>n = 5 </a:t>
              </a:r>
              <a:endParaRPr lang="en-CA" sz="32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38842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Step 3 – Find the Total Area of the </a:t>
            </a:r>
            <a:r>
              <a:rPr lang="en-CA" sz="3600" b="1" dirty="0" smtClean="0">
                <a:solidFill>
                  <a:srgbClr val="002060"/>
                </a:solidFill>
              </a:rPr>
              <a:t>prism</a:t>
            </a:r>
          </a:p>
          <a:p>
            <a:endParaRPr lang="en-CA" sz="3600" b="1" dirty="0" smtClean="0">
              <a:solidFill>
                <a:srgbClr val="002060"/>
              </a:solidFill>
            </a:endParaRPr>
          </a:p>
          <a:p>
            <a:r>
              <a:rPr lang="en-CA" sz="4000" dirty="0" smtClean="0"/>
              <a:t>TA </a:t>
            </a:r>
            <a:r>
              <a:rPr lang="en-CA" sz="4000" baseline="-25000" dirty="0" smtClean="0"/>
              <a:t>prism</a:t>
            </a:r>
            <a:r>
              <a:rPr lang="en-CA" sz="4000" dirty="0" smtClean="0"/>
              <a:t> = LA + 2(A</a:t>
            </a:r>
            <a:r>
              <a:rPr lang="en-CA" sz="4000" baseline="-25000" dirty="0" smtClean="0"/>
              <a:t>base</a:t>
            </a:r>
            <a:r>
              <a:rPr lang="en-CA" sz="4000" dirty="0" smtClean="0"/>
              <a:t>)</a:t>
            </a:r>
          </a:p>
          <a:p>
            <a:r>
              <a:rPr lang="en-CA" sz="4000" dirty="0" smtClean="0"/>
              <a:t>TA </a:t>
            </a:r>
            <a:r>
              <a:rPr lang="en-CA" sz="4000" baseline="-25000" dirty="0" smtClean="0"/>
              <a:t>prism </a:t>
            </a:r>
            <a:r>
              <a:rPr lang="en-CA" sz="4000" dirty="0" smtClean="0"/>
              <a:t> = 300 cm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 + 2 (200 cm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)</a:t>
            </a:r>
          </a:p>
          <a:p>
            <a:r>
              <a:rPr lang="en-CA" sz="4000" dirty="0" smtClean="0"/>
              <a:t>TA </a:t>
            </a:r>
            <a:r>
              <a:rPr lang="en-CA" sz="4000" baseline="-25000" dirty="0" smtClean="0"/>
              <a:t>prism </a:t>
            </a:r>
            <a:r>
              <a:rPr lang="en-CA" sz="4000" dirty="0" smtClean="0"/>
              <a:t> = 300 cm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 + 400 cm</a:t>
            </a:r>
            <a:r>
              <a:rPr lang="en-CA" sz="4000" baseline="30000" dirty="0" smtClean="0"/>
              <a:t>2</a:t>
            </a:r>
          </a:p>
          <a:p>
            <a:r>
              <a:rPr lang="en-CA" sz="4000" dirty="0" smtClean="0"/>
              <a:t>TA </a:t>
            </a:r>
            <a:r>
              <a:rPr lang="en-CA" sz="4000" baseline="-25000" dirty="0" smtClean="0"/>
              <a:t>prism</a:t>
            </a:r>
            <a:r>
              <a:rPr lang="en-CA" sz="4000" dirty="0" smtClean="0"/>
              <a:t>  = 700 cm</a:t>
            </a:r>
            <a:r>
              <a:rPr lang="en-CA" sz="4000" baseline="30000" dirty="0" smtClean="0"/>
              <a:t>2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6000768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Workbook page 178 # 3,4,5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r>
              <a:rPr lang="en-CA" sz="2400" dirty="0" smtClean="0"/>
              <a:t>Answers to Workbook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715304" cy="44291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CA" sz="6000" dirty="0" smtClean="0">
                <a:solidFill>
                  <a:srgbClr val="FF0000"/>
                </a:solidFill>
              </a:rPr>
              <a:t>Page 178</a:t>
            </a:r>
          </a:p>
          <a:p>
            <a:pPr>
              <a:buNone/>
            </a:pPr>
            <a:r>
              <a:rPr lang="en-CA" sz="6000" dirty="0" smtClean="0"/>
              <a:t>#4a) 72.72cm</a:t>
            </a:r>
            <a:r>
              <a:rPr lang="en-CA" sz="6000" baseline="30000" dirty="0" smtClean="0"/>
              <a:t>2   </a:t>
            </a:r>
            <a:r>
              <a:rPr lang="en-CA" sz="6000" dirty="0" smtClean="0"/>
              <a:t> b) 108cm</a:t>
            </a:r>
            <a:r>
              <a:rPr lang="en-CA" sz="6000" baseline="30000" dirty="0" smtClean="0"/>
              <a:t>2 </a:t>
            </a:r>
            <a:r>
              <a:rPr lang="en-CA" sz="6000" dirty="0" smtClean="0"/>
              <a:t>  c) 190.8cm</a:t>
            </a:r>
            <a:r>
              <a:rPr lang="en-CA" sz="6000" baseline="30000" dirty="0" smtClean="0"/>
              <a:t>2 </a:t>
            </a:r>
            <a:r>
              <a:rPr lang="en-CA" sz="6000" dirty="0" smtClean="0"/>
              <a:t> </a:t>
            </a:r>
          </a:p>
          <a:p>
            <a:pPr>
              <a:buNone/>
            </a:pPr>
            <a:r>
              <a:rPr lang="en-CA" sz="6000" dirty="0" smtClean="0"/>
              <a:t>#5)  286.08cm</a:t>
            </a:r>
            <a:r>
              <a:rPr lang="en-CA" sz="6000" baseline="30000" dirty="0" smtClean="0"/>
              <a:t>2</a:t>
            </a:r>
            <a:endParaRPr lang="en-CA" sz="6000" dirty="0" smtClean="0"/>
          </a:p>
          <a:p>
            <a:pPr>
              <a:buNone/>
            </a:pPr>
            <a:endParaRPr lang="en-CA" sz="6000" dirty="0" smtClean="0"/>
          </a:p>
          <a:p>
            <a:pPr>
              <a:buNone/>
            </a:pPr>
            <a:r>
              <a:rPr lang="en-CA" sz="6000" dirty="0" smtClean="0">
                <a:solidFill>
                  <a:srgbClr val="FF0000"/>
                </a:solidFill>
              </a:rPr>
              <a:t>Page 179</a:t>
            </a:r>
          </a:p>
          <a:p>
            <a:pPr>
              <a:buNone/>
            </a:pPr>
            <a:r>
              <a:rPr lang="en-CA" sz="6000" dirty="0" smtClean="0"/>
              <a:t>#6) 844.71cm</a:t>
            </a:r>
            <a:r>
              <a:rPr lang="en-CA" sz="6000" baseline="30000" dirty="0" smtClean="0"/>
              <a:t>2</a:t>
            </a:r>
            <a:endParaRPr lang="en-CA" sz="6000" dirty="0" smtClean="0"/>
          </a:p>
          <a:p>
            <a:pPr>
              <a:buNone/>
            </a:pPr>
            <a:r>
              <a:rPr lang="en-CA" sz="6000" dirty="0" smtClean="0"/>
              <a:t># 7) 1107cm</a:t>
            </a:r>
            <a:r>
              <a:rPr lang="en-CA" sz="6000" baseline="30000" dirty="0" smtClean="0"/>
              <a:t>2</a:t>
            </a:r>
            <a:r>
              <a:rPr lang="en-CA" sz="6000" dirty="0" smtClean="0"/>
              <a:t> </a:t>
            </a:r>
          </a:p>
          <a:p>
            <a:pPr>
              <a:buNone/>
            </a:pPr>
            <a:r>
              <a:rPr lang="en-CA" sz="6000" dirty="0" smtClean="0"/>
              <a:t>#8) 384cm</a:t>
            </a:r>
            <a:r>
              <a:rPr lang="en-CA" sz="6000" baseline="30000" dirty="0" smtClean="0"/>
              <a:t>2</a:t>
            </a:r>
          </a:p>
          <a:p>
            <a:pPr>
              <a:buNone/>
            </a:pPr>
            <a:endParaRPr lang="en-CA" sz="3500" baseline="30000" dirty="0" smtClean="0"/>
          </a:p>
          <a:p>
            <a:pPr>
              <a:buNone/>
            </a:pPr>
            <a:endParaRPr lang="en-CA" sz="3500" dirty="0" smtClean="0"/>
          </a:p>
          <a:p>
            <a:pPr>
              <a:buNone/>
            </a:pPr>
            <a:r>
              <a:rPr lang="en-CA" sz="39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Page 179 #7</a:t>
            </a:r>
            <a:endParaRPr lang="en-CA" dirty="0"/>
          </a:p>
        </p:txBody>
      </p:sp>
      <p:sp>
        <p:nvSpPr>
          <p:cNvPr id="4" name="Regular Pentagon 3"/>
          <p:cNvSpPr/>
          <p:nvPr/>
        </p:nvSpPr>
        <p:spPr>
          <a:xfrm>
            <a:off x="1071538" y="1714488"/>
            <a:ext cx="1285884" cy="12144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143108" y="17144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9cm</a:t>
            </a:r>
            <a:endParaRPr lang="en-CA" dirty="0"/>
          </a:p>
        </p:txBody>
      </p:sp>
      <p:cxnSp>
        <p:nvCxnSpPr>
          <p:cNvPr id="9" name="Straight Connector 8"/>
          <p:cNvCxnSpPr>
            <a:endCxn id="4" idx="3"/>
          </p:cNvCxnSpPr>
          <p:nvPr/>
        </p:nvCxnSpPr>
        <p:spPr>
          <a:xfrm rot="5400000">
            <a:off x="1428728" y="2643182"/>
            <a:ext cx="571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a= 6.2cm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1428736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Area of base =  </a:t>
            </a:r>
            <a:r>
              <a:rPr lang="en-CA" u="sng" dirty="0" smtClean="0"/>
              <a:t>can</a:t>
            </a:r>
          </a:p>
          <a:p>
            <a:r>
              <a:rPr lang="en-CA" dirty="0" smtClean="0"/>
              <a:t>                            2</a:t>
            </a:r>
          </a:p>
          <a:p>
            <a:r>
              <a:rPr lang="en-CA" dirty="0" smtClean="0"/>
              <a:t>Area of base = </a:t>
            </a:r>
            <a:r>
              <a:rPr lang="en-CA" u="sng" dirty="0" smtClean="0"/>
              <a:t>9 x 6.2 x 5</a:t>
            </a:r>
          </a:p>
          <a:p>
            <a:r>
              <a:rPr lang="en-CA" dirty="0" smtClean="0"/>
              <a:t>                                2</a:t>
            </a:r>
          </a:p>
          <a:p>
            <a:r>
              <a:rPr lang="en-CA" dirty="0" smtClean="0"/>
              <a:t>Area of base = </a:t>
            </a:r>
            <a:r>
              <a:rPr lang="en-CA" u="sng" dirty="0" smtClean="0"/>
              <a:t>279</a:t>
            </a:r>
          </a:p>
          <a:p>
            <a:r>
              <a:rPr lang="en-CA" dirty="0" smtClean="0"/>
              <a:t>                           2</a:t>
            </a:r>
          </a:p>
          <a:p>
            <a:r>
              <a:rPr lang="en-CA" dirty="0" smtClean="0"/>
              <a:t>Area of base = 139.5 cm</a:t>
            </a:r>
            <a:r>
              <a:rPr lang="en-CA" baseline="30000" dirty="0" smtClean="0"/>
              <a:t>2</a:t>
            </a:r>
            <a:endParaRPr lang="en-CA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3643314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LA= </a:t>
            </a:r>
            <a:r>
              <a:rPr lang="en-CA" dirty="0" err="1" smtClean="0"/>
              <a:t>Pb</a:t>
            </a:r>
            <a:r>
              <a:rPr lang="en-CA" dirty="0" smtClean="0"/>
              <a:t>  x  height</a:t>
            </a:r>
          </a:p>
          <a:p>
            <a:r>
              <a:rPr lang="en-CA" dirty="0" smtClean="0"/>
              <a:t>LA= (9 x 5) x 18.4</a:t>
            </a:r>
          </a:p>
          <a:p>
            <a:r>
              <a:rPr lang="en-CA" dirty="0" smtClean="0"/>
              <a:t>LA = 45  x 18.4</a:t>
            </a:r>
          </a:p>
          <a:p>
            <a:r>
              <a:rPr lang="en-CA" dirty="0" smtClean="0"/>
              <a:t>LA = 828 cm</a:t>
            </a:r>
            <a:r>
              <a:rPr lang="en-CA" baseline="30000" dirty="0" smtClean="0"/>
              <a:t>2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5000636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TA = 2(Area of base)  +  LA</a:t>
            </a:r>
          </a:p>
          <a:p>
            <a:r>
              <a:rPr lang="en-CA" dirty="0" smtClean="0"/>
              <a:t>TA = 2(139.5)  +  828</a:t>
            </a:r>
          </a:p>
          <a:p>
            <a:r>
              <a:rPr lang="en-CA" dirty="0" smtClean="0"/>
              <a:t>TA = 279 + 828</a:t>
            </a:r>
          </a:p>
          <a:p>
            <a:r>
              <a:rPr lang="en-CA" dirty="0" smtClean="0"/>
              <a:t>TA = 1107 cm</a:t>
            </a:r>
            <a:r>
              <a:rPr lang="en-CA" baseline="30000" dirty="0" smtClean="0"/>
              <a:t>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2956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>
                <a:solidFill>
                  <a:srgbClr val="0070C0"/>
                </a:solidFill>
              </a:rPr>
              <a:t>Area of a Cylinder</a:t>
            </a:r>
            <a:endParaRPr lang="en-CA" b="1" dirty="0">
              <a:solidFill>
                <a:srgbClr val="0070C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42910" y="428604"/>
            <a:ext cx="3071834" cy="2000264"/>
            <a:chOff x="642910" y="857232"/>
            <a:chExt cx="3071834" cy="2000264"/>
          </a:xfrm>
        </p:grpSpPr>
        <p:sp>
          <p:nvSpPr>
            <p:cNvPr id="3" name="Can 2"/>
            <p:cNvSpPr/>
            <p:nvPr/>
          </p:nvSpPr>
          <p:spPr>
            <a:xfrm>
              <a:off x="642910" y="1214422"/>
              <a:ext cx="1143008" cy="1643074"/>
            </a:xfrm>
            <a:prstGeom prst="can">
              <a:avLst>
                <a:gd name="adj" fmla="val 36566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85918" y="1857364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Height = 50 mm</a:t>
              </a:r>
              <a:endParaRPr lang="en-CA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214414" y="1428736"/>
              <a:ext cx="5715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42910" y="857232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r =10 mm</a:t>
              </a:r>
              <a:endParaRPr lang="en-CA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57620" y="1071546"/>
            <a:ext cx="46434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Step 1 – Find Area of Bases</a:t>
            </a:r>
          </a:p>
          <a:p>
            <a:r>
              <a:rPr lang="en-CA" sz="2800" dirty="0" smtClean="0"/>
              <a:t>Base is a circle….</a:t>
            </a:r>
          </a:p>
          <a:p>
            <a:r>
              <a:rPr lang="en-CA" sz="2800" dirty="0" smtClean="0"/>
              <a:t>Area = </a:t>
            </a:r>
            <a:r>
              <a:rPr lang="en-CA" sz="2800" dirty="0" smtClean="0">
                <a:latin typeface="Lucida Sans Unicode"/>
                <a:cs typeface="Lucida Sans Unicode"/>
              </a:rPr>
              <a:t>π</a:t>
            </a:r>
            <a:r>
              <a:rPr lang="en-CA" sz="2800" dirty="0" smtClean="0"/>
              <a:t> r</a:t>
            </a:r>
            <a:r>
              <a:rPr lang="en-CA" sz="2800" baseline="30000" dirty="0" smtClean="0"/>
              <a:t>2</a:t>
            </a:r>
          </a:p>
          <a:p>
            <a:r>
              <a:rPr lang="en-CA" sz="2800" dirty="0" smtClean="0"/>
              <a:t>A</a:t>
            </a:r>
            <a:r>
              <a:rPr lang="en-CA" sz="2800" baseline="-25000" dirty="0" smtClean="0"/>
              <a:t>base</a:t>
            </a:r>
            <a:r>
              <a:rPr lang="en-CA" sz="2800" dirty="0" smtClean="0"/>
              <a:t> = </a:t>
            </a:r>
            <a:r>
              <a:rPr lang="en-CA" sz="2800" dirty="0" smtClean="0">
                <a:cs typeface="Lucida Sans Unicode"/>
              </a:rPr>
              <a:t>π(10</a:t>
            </a:r>
            <a:r>
              <a:rPr lang="en-CA" sz="2800" baseline="30000" dirty="0" smtClean="0">
                <a:cs typeface="Lucida Sans Unicode"/>
              </a:rPr>
              <a:t>2</a:t>
            </a:r>
            <a:r>
              <a:rPr lang="en-CA" sz="2800" dirty="0" smtClean="0">
                <a:cs typeface="Lucida Sans Unicode"/>
              </a:rPr>
              <a:t>)</a:t>
            </a:r>
          </a:p>
          <a:p>
            <a:r>
              <a:rPr lang="en-CA" sz="2800" dirty="0" smtClean="0">
                <a:cs typeface="Lucida Sans Unicode"/>
              </a:rPr>
              <a:t>A</a:t>
            </a:r>
            <a:r>
              <a:rPr lang="en-CA" sz="2800" baseline="-25000" dirty="0" smtClean="0"/>
              <a:t>base</a:t>
            </a:r>
            <a:r>
              <a:rPr lang="en-CA" sz="2800" dirty="0" smtClean="0">
                <a:cs typeface="Lucida Sans Unicode"/>
              </a:rPr>
              <a:t> = 314.16mm</a:t>
            </a:r>
            <a:r>
              <a:rPr lang="en-CA" sz="2800" baseline="30000" dirty="0" smtClean="0">
                <a:cs typeface="Lucida Sans Unicode"/>
              </a:rPr>
              <a:t>2</a:t>
            </a:r>
          </a:p>
          <a:p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3472458"/>
            <a:ext cx="478634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Step 2 – Find the Lateral </a:t>
            </a:r>
            <a:r>
              <a:rPr lang="en-CA" sz="2800" dirty="0" smtClean="0">
                <a:solidFill>
                  <a:srgbClr val="FF0000"/>
                </a:solidFill>
              </a:rPr>
              <a:t>Area</a:t>
            </a:r>
            <a:endParaRPr lang="en-CA" sz="2800" dirty="0" smtClean="0"/>
          </a:p>
          <a:p>
            <a:r>
              <a:rPr lang="en-CA" sz="2800" dirty="0" smtClean="0"/>
              <a:t>LA = Circumference of base x Height</a:t>
            </a:r>
          </a:p>
          <a:p>
            <a:r>
              <a:rPr lang="en-CA" sz="2800" dirty="0" smtClean="0"/>
              <a:t>LA = 2</a:t>
            </a:r>
            <a:r>
              <a:rPr lang="en-CA" sz="2800" dirty="0" smtClean="0">
                <a:cs typeface="Lucida Sans Unicode"/>
              </a:rPr>
              <a:t>πr  x Height</a:t>
            </a:r>
          </a:p>
          <a:p>
            <a:r>
              <a:rPr lang="en-CA" sz="2800" dirty="0" smtClean="0">
                <a:cs typeface="Lucida Sans Unicode"/>
              </a:rPr>
              <a:t>LA = 2π(10) x 50</a:t>
            </a:r>
          </a:p>
          <a:p>
            <a:r>
              <a:rPr lang="en-CA" sz="2800" dirty="0" smtClean="0">
                <a:cs typeface="Lucida Sans Unicode"/>
              </a:rPr>
              <a:t>LA = 62.83 x 50</a:t>
            </a:r>
          </a:p>
          <a:p>
            <a:r>
              <a:rPr lang="en-CA" sz="2800" dirty="0" smtClean="0">
                <a:cs typeface="Lucida Sans Unicode"/>
              </a:rPr>
              <a:t>LA = 3141.59 mm</a:t>
            </a:r>
            <a:r>
              <a:rPr lang="en-CA" sz="2800" baseline="30000" dirty="0" smtClean="0">
                <a:cs typeface="Lucida Sans Unicode"/>
              </a:rPr>
              <a:t>2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1840</TotalTime>
  <Words>745</Words>
  <Application>Microsoft Office PowerPoint</Application>
  <PresentationFormat>On-screen Show (4:3)</PresentationFormat>
  <Paragraphs>164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AREA  OF SOLIDS</vt:lpstr>
      <vt:lpstr>Area of a Prism</vt:lpstr>
      <vt:lpstr>Can you find the area of the base when it’s a regular polygon?</vt:lpstr>
      <vt:lpstr>Example</vt:lpstr>
      <vt:lpstr>Find the total surface area of this prism</vt:lpstr>
      <vt:lpstr>Slide 6</vt:lpstr>
      <vt:lpstr>Answers to Workbook</vt:lpstr>
      <vt:lpstr>Page 179 #7</vt:lpstr>
      <vt:lpstr>Area of a Cylinder</vt:lpstr>
      <vt:lpstr>Slide 10</vt:lpstr>
      <vt:lpstr>Area of Pyramid</vt:lpstr>
      <vt:lpstr>Slide 12</vt:lpstr>
      <vt:lpstr>Area of a Cone</vt:lpstr>
      <vt:lpstr>Slide 14</vt:lpstr>
      <vt:lpstr>Area of a Sphere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 &amp;  VOLUME OF  SOLIDS</dc:title>
  <dc:creator>Daphne</dc:creator>
  <cp:lastModifiedBy>Daphne</cp:lastModifiedBy>
  <cp:revision>173</cp:revision>
  <dcterms:created xsi:type="dcterms:W3CDTF">2010-02-24T19:11:35Z</dcterms:created>
  <dcterms:modified xsi:type="dcterms:W3CDTF">2010-09-22T14:21:43Z</dcterms:modified>
</cp:coreProperties>
</file>